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7145" autoAdjust="0"/>
  </p:normalViewPr>
  <p:slideViewPr>
    <p:cSldViewPr>
      <p:cViewPr varScale="1">
        <p:scale>
          <a:sx n="90" d="100"/>
          <a:sy n="90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40" d="100"/>
          <a:sy n="140" d="100"/>
        </p:scale>
        <p:origin x="-978" y="13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695AD-0A28-41D7-ABC0-9FCC591B1DB2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85A12-B99B-4DDD-898C-9A4D7A5DA2D1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153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701C7-B7E1-4729-8916-C8E87617F6C3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6E430-C2D4-4A08-99A9-4B05F3F2025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31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3033713" cy="22748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90525" y="3091904"/>
            <a:ext cx="5760640" cy="5864829"/>
          </a:xfrm>
        </p:spPr>
        <p:txBody>
          <a:bodyPr/>
          <a:lstStyle/>
          <a:p>
            <a:pPr algn="just"/>
            <a:r>
              <a:rPr lang="en-US" b="1" dirty="0"/>
              <a:t>MATERIALS AND DETAILS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Threads</a:t>
            </a:r>
          </a:p>
          <a:p>
            <a:pPr algn="just"/>
            <a:r>
              <a:rPr lang="en-US" dirty="0"/>
              <a:t>The quality of a garment is closely linked to the quality of its threads. XXX only chooses the finest and most </a:t>
            </a:r>
            <a:r>
              <a:rPr lang="en-US" dirty="0">
                <a:solidFill>
                  <a:srgbClr val="00B050"/>
                </a:solidFill>
              </a:rPr>
              <a:t>resilient</a:t>
            </a:r>
            <a:r>
              <a:rPr lang="en-US" dirty="0"/>
              <a:t> threads on the market to ensure the </a:t>
            </a:r>
            <a:r>
              <a:rPr lang="en-US" dirty="0">
                <a:solidFill>
                  <a:srgbClr val="00B050"/>
                </a:solidFill>
              </a:rPr>
              <a:t>highest-quality </a:t>
            </a:r>
            <a:r>
              <a:rPr lang="en-US" dirty="0"/>
              <a:t>garments.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Fabrics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300 fabrics presented to the Studio, 100 selected, 70 marketed. Search for the latest innovative fabrics.</a:t>
            </a:r>
          </a:p>
          <a:p>
            <a:pPr algn="just"/>
            <a:r>
              <a:rPr lang="en-US" b="1" dirty="0"/>
              <a:t>Tweeds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Generally made of wool, tweeds can be lighter for the summer and made of cotton, silk or linen. </a:t>
            </a:r>
          </a:p>
          <a:p>
            <a:pPr algn="just">
              <a:defRPr/>
            </a:pPr>
            <a:r>
              <a:rPr lang="en-US" sz="1200" u="none" dirty="0"/>
              <a:t>For Lesage or </a:t>
            </a:r>
            <a:r>
              <a:rPr lang="en-US" sz="1200" u="none" dirty="0">
                <a:solidFill>
                  <a:srgbClr val="00B050"/>
                </a:solidFill>
              </a:rPr>
              <a:t>fancy</a:t>
            </a:r>
            <a:r>
              <a:rPr lang="en-US" sz="1200" u="none" dirty="0"/>
              <a:t> tweeds, </a:t>
            </a:r>
            <a:r>
              <a:rPr lang="en-US" sz="1200" u="none" dirty="0">
                <a:solidFill>
                  <a:srgbClr val="00B050"/>
                </a:solidFill>
              </a:rPr>
              <a:t>specific manual handling and care </a:t>
            </a:r>
            <a:r>
              <a:rPr lang="en-US" dirty="0">
                <a:solidFill>
                  <a:srgbClr val="00B050"/>
                </a:solidFill>
              </a:rPr>
              <a:t>are</a:t>
            </a:r>
            <a:r>
              <a:rPr lang="en-US" sz="1200" u="none" dirty="0">
                <a:solidFill>
                  <a:srgbClr val="00B050"/>
                </a:solidFill>
              </a:rPr>
              <a:t> required during production so as not to damage the details </a:t>
            </a:r>
            <a:r>
              <a:rPr lang="en-US" sz="1200" baseline="0" dirty="0"/>
              <a:t>(</a:t>
            </a:r>
            <a:r>
              <a:rPr lang="en-US" sz="1200" baseline="0" dirty="0">
                <a:solidFill>
                  <a:srgbClr val="00B050"/>
                </a:solidFill>
              </a:rPr>
              <a:t>e.g. silk muslin</a:t>
            </a:r>
            <a:r>
              <a:rPr lang="en-US" sz="1200" dirty="0">
                <a:solidFill>
                  <a:srgbClr val="00B050"/>
                </a:solidFill>
              </a:rPr>
              <a:t> ribbons must be held flat by hand, as they tend to twist during the tweed-making </a:t>
            </a:r>
            <a:r>
              <a:rPr lang="en-US" sz="1200" dirty="0"/>
              <a:t>process</a:t>
            </a:r>
            <a:r>
              <a:rPr lang="en-US" sz="1200" baseline="0" dirty="0"/>
              <a:t>). Lesage tweeds can be made of up to 60 different threads</a:t>
            </a:r>
            <a:r>
              <a:rPr lang="en-US" dirty="0"/>
              <a:t>. </a:t>
            </a:r>
            <a:r>
              <a:rPr lang="en-US" dirty="0">
                <a:solidFill>
                  <a:srgbClr val="00B050"/>
                </a:solidFill>
              </a:rPr>
              <a:t>The threads are selected from amongst the noblest threads from </a:t>
            </a:r>
            <a:r>
              <a:rPr lang="en-US" sz="1200" baseline="0" dirty="0"/>
              <a:t>Italy, Scotland and France. </a:t>
            </a:r>
            <a:endParaRPr lang="en-US" sz="1200" dirty="0"/>
          </a:p>
          <a:p>
            <a:pPr algn="just"/>
            <a:r>
              <a:rPr lang="en-US" b="1" baseline="0" dirty="0"/>
              <a:t>Leathers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>
                <a:solidFill>
                  <a:srgbClr val="00B050"/>
                </a:solidFill>
              </a:rPr>
              <a:t>As is the case for </a:t>
            </a:r>
            <a:r>
              <a:rPr lang="en-US" dirty="0"/>
              <a:t>handbags, only top</a:t>
            </a:r>
            <a:r>
              <a:rPr lang="en-US" dirty="0">
                <a:solidFill>
                  <a:srgbClr val="00B050"/>
                </a:solidFill>
              </a:rPr>
              <a:t>-</a:t>
            </a:r>
            <a:r>
              <a:rPr lang="en-US" dirty="0"/>
              <a:t>quality lambskin or calfskin is chosen to make garments. The softness of the lambskin </a:t>
            </a:r>
            <a:r>
              <a:rPr lang="en-US" dirty="0">
                <a:solidFill>
                  <a:srgbClr val="00B050"/>
                </a:solidFill>
              </a:rPr>
              <a:t>gives it a very smooth and delicate second-skin feel. </a:t>
            </a:r>
            <a:r>
              <a:rPr lang="en-US" dirty="0"/>
              <a:t>Wide range of </a:t>
            </a:r>
            <a:r>
              <a:rPr lang="en-US" dirty="0">
                <a:solidFill>
                  <a:srgbClr val="00B050"/>
                </a:solidFill>
              </a:rPr>
              <a:t>finishes</a:t>
            </a:r>
            <a:r>
              <a:rPr lang="en-US" sz="1200" dirty="0">
                <a:solidFill>
                  <a:srgbClr val="00B050"/>
                </a:solidFill>
                <a:sym typeface="Wingdings" pitchFamily="2" charset="2"/>
              </a:rPr>
              <a:t>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Buttons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Exclusive jewelry buttons made by Desrues in France.</a:t>
            </a:r>
            <a:r>
              <a:rPr lang="en-US" dirty="0"/>
              <a:t> Buttons close from left to right.</a:t>
            </a:r>
          </a:p>
          <a:p>
            <a:pPr algn="just"/>
            <a:endParaRPr lang="en-US" sz="800" dirty="0"/>
          </a:p>
          <a:p>
            <a:pPr algn="just"/>
            <a:r>
              <a:rPr lang="en-US" b="1" baseline="0" dirty="0"/>
              <a:t>CRAFTSMANSHIP </a:t>
            </a:r>
          </a:p>
          <a:p>
            <a:pPr algn="just"/>
            <a:r>
              <a:rPr lang="en-US" b="1" baseline="0" dirty="0">
                <a:solidFill>
                  <a:srgbClr val="C00000"/>
                </a:solidFill>
              </a:rPr>
              <a:t>Making process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Mademoiselle XXX wanted a </a:t>
            </a:r>
            <a:r>
              <a:rPr lang="en-US" sz="1200" baseline="0" dirty="0"/>
              <a:t>sleeve to look like a "glove" </a:t>
            </a:r>
            <a:r>
              <a:rPr lang="en-US" sz="1200" baseline="0" dirty="0">
                <a:solidFill>
                  <a:srgbClr val="00B050"/>
                </a:solidFill>
              </a:rPr>
              <a:t>(tight cap and slim, long </a:t>
            </a:r>
            <a:r>
              <a:rPr lang="en-US" dirty="0">
                <a:solidFill>
                  <a:srgbClr val="00B050"/>
                </a:solidFill>
              </a:rPr>
              <a:t>arm). </a:t>
            </a:r>
            <a:r>
              <a:rPr lang="en-US" dirty="0"/>
              <a:t>This is why </a:t>
            </a:r>
            <a:r>
              <a:rPr lang="en-US" dirty="0">
                <a:solidFill>
                  <a:srgbClr val="00B050"/>
                </a:solidFill>
              </a:rPr>
              <a:t>two</a:t>
            </a:r>
            <a:r>
              <a:rPr lang="en-US" sz="1200" baseline="0" dirty="0"/>
              <a:t> panels are necessary to make a sleeve.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Hardly </a:t>
            </a:r>
            <a:r>
              <a:rPr lang="en-US" dirty="0">
                <a:solidFill>
                  <a:srgbClr val="00B050"/>
                </a:solidFill>
              </a:rPr>
              <a:t>any</a:t>
            </a:r>
            <a:r>
              <a:rPr lang="en-US" dirty="0"/>
              <a:t> darts (</a:t>
            </a:r>
            <a:r>
              <a:rPr lang="en-US" dirty="0">
                <a:solidFill>
                  <a:srgbClr val="00B050"/>
                </a:solidFill>
              </a:rPr>
              <a:t>chest darts</a:t>
            </a:r>
            <a:r>
              <a:rPr lang="en-US" dirty="0"/>
              <a:t>) in XXX jackets or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otherwise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hidden by pockets.</a:t>
            </a:r>
            <a:endParaRPr lang="en-US" sz="1200" baseline="0" dirty="0"/>
          </a:p>
          <a:p>
            <a:pPr algn="just"/>
            <a:r>
              <a:rPr lang="en-US" b="1" dirty="0"/>
              <a:t>Hems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Extra fabric is left for alteration. XXX garments are nearly made-to-measure</a:t>
            </a:r>
            <a:r>
              <a:rPr lang="en-US" dirty="0">
                <a:solidFill>
                  <a:srgbClr val="00B050"/>
                </a:solidFill>
              </a:rPr>
              <a:t>, as they are designed to fit the client perfectly</a:t>
            </a:r>
            <a:r>
              <a:rPr lang="en-US" dirty="0"/>
              <a:t>. </a:t>
            </a:r>
          </a:p>
          <a:p>
            <a:pPr algn="just"/>
            <a:r>
              <a:rPr lang="en-US" b="1" baseline="0" dirty="0">
                <a:solidFill>
                  <a:srgbClr val="C00000"/>
                </a:solidFill>
              </a:rPr>
              <a:t>Tweeds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XXX overstitching signature: often,</a:t>
            </a:r>
            <a:r>
              <a:rPr lang="en-US" dirty="0">
                <a:solidFill>
                  <a:srgbClr val="00B050"/>
                </a:solidFill>
              </a:rPr>
              <a:t> the </a:t>
            </a:r>
            <a:r>
              <a:rPr lang="en-US" dirty="0"/>
              <a:t>lining and tweed are hand-stitched together.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For esthetic purposes, depending on the style:</a:t>
            </a:r>
            <a:r>
              <a:rPr lang="en-US" dirty="0">
                <a:sym typeface="Wingdings" pitchFamily="2" charset="2"/>
              </a:rPr>
              <a:t> a XXX signature.</a:t>
            </a:r>
            <a:endParaRPr lang="en-US" baseline="0" dirty="0"/>
          </a:p>
          <a:p>
            <a:pPr algn="just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A29C7-EA9F-487C-86DA-DE539D5CB0B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57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2986088" cy="22383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90525" y="3019896"/>
            <a:ext cx="5760640" cy="6624736"/>
          </a:xfrm>
        </p:spPr>
        <p:txBody>
          <a:bodyPr/>
          <a:lstStyle/>
          <a:p>
            <a:pPr algn="just"/>
            <a:r>
              <a:rPr lang="en-US" b="1" baseline="0" dirty="0"/>
              <a:t>QUALITY CONTROL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>
                <a:solidFill>
                  <a:srgbClr val="C00000"/>
                </a:solidFill>
              </a:rPr>
              <a:t>Lab test </a:t>
            </a:r>
            <a:r>
              <a:rPr lang="en-US" b="0" baseline="0" dirty="0"/>
              <a:t>(</a:t>
            </a:r>
            <a:r>
              <a:rPr lang="en-US" sz="1200" strike="noStrike" baseline="0" dirty="0">
                <a:sym typeface="Wingdings" pitchFamily="2" charset="2"/>
              </a:rPr>
              <a:t>80</a:t>
            </a:r>
            <a:r>
              <a:rPr lang="en-US" sz="1200" strike="noStrike" baseline="0" dirty="0">
                <a:solidFill>
                  <a:srgbClr val="00B050"/>
                </a:solidFill>
                <a:sym typeface="Wingdings" pitchFamily="2" charset="2"/>
              </a:rPr>
              <a:t>%</a:t>
            </a:r>
            <a:r>
              <a:rPr lang="en-US" sz="1200" strike="noStrike" baseline="0" dirty="0">
                <a:sym typeface="Wingdings" pitchFamily="2" charset="2"/>
              </a:rPr>
              <a:t> of lab test</a:t>
            </a:r>
            <a:r>
              <a:rPr lang="en-US" sz="1200" strike="noStrike" dirty="0">
                <a:sym typeface="Wingdings" pitchFamily="2" charset="2"/>
              </a:rPr>
              <a:t> time is dedicated to fabrics and 20</a:t>
            </a:r>
            <a:r>
              <a:rPr lang="en-US" sz="1200" strike="noStrike" dirty="0">
                <a:solidFill>
                  <a:srgbClr val="00B050"/>
                </a:solidFill>
                <a:sym typeface="Wingdings" pitchFamily="2" charset="2"/>
              </a:rPr>
              <a:t>%</a:t>
            </a:r>
            <a:r>
              <a:rPr lang="en-US" sz="1200" strike="noStrike" dirty="0">
                <a:sym typeface="Wingdings" pitchFamily="2" charset="2"/>
              </a:rPr>
              <a:t> to leathers and jewel</a:t>
            </a:r>
            <a:r>
              <a:rPr lang="en-US" sz="1200" strike="noStrike" dirty="0">
                <a:solidFill>
                  <a:srgbClr val="00B050"/>
                </a:solidFill>
                <a:sym typeface="Wingdings" pitchFamily="2" charset="2"/>
              </a:rPr>
              <a:t>ry</a:t>
            </a:r>
            <a:r>
              <a:rPr lang="en-US" sz="1200" strike="noStrike" dirty="0">
                <a:sym typeface="Wingdings" pitchFamily="2" charset="2"/>
              </a:rPr>
              <a:t>.)</a:t>
            </a:r>
            <a:endParaRPr lang="en-US" dirty="0">
              <a:sym typeface="Wingdings" pitchFamily="2" charset="2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Threads: </a:t>
            </a:r>
            <a:r>
              <a:rPr lang="en-US" dirty="0"/>
              <a:t>As threads may </a:t>
            </a:r>
            <a:r>
              <a:rPr lang="en-US" dirty="0">
                <a:solidFill>
                  <a:srgbClr val="00B050"/>
                </a:solidFill>
              </a:rPr>
              <a:t>wear</a:t>
            </a:r>
            <a:r>
              <a:rPr lang="en-US" dirty="0"/>
              <a:t> out with time (especially in </a:t>
            </a:r>
            <a:r>
              <a:rPr lang="en-US" dirty="0">
                <a:solidFill>
                  <a:srgbClr val="00B050"/>
                </a:solidFill>
              </a:rPr>
              <a:t>specific places, such as armpits or knees</a:t>
            </a:r>
            <a:r>
              <a:rPr lang="en-US" dirty="0"/>
              <a:t>)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testing them for </a:t>
            </a:r>
            <a:r>
              <a:rPr lang="en-US" dirty="0">
                <a:solidFill>
                  <a:srgbClr val="00B050"/>
                </a:solidFill>
              </a:rPr>
              <a:t>sweat-resistance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makes it possible to </a:t>
            </a:r>
            <a:r>
              <a:rPr lang="en-US" dirty="0"/>
              <a:t>ensure the durability of the garment. </a:t>
            </a:r>
            <a:endParaRPr lang="en-US" baseline="0" dirty="0"/>
          </a:p>
          <a:p>
            <a:pPr algn="just">
              <a:defRPr/>
            </a:pPr>
            <a:r>
              <a:rPr lang="en-US" baseline="0" dirty="0"/>
              <a:t>Fabrics: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5 to 12 tests on </a:t>
            </a:r>
            <a:r>
              <a:rPr lang="en-US" dirty="0">
                <a:sym typeface="Wingdings" pitchFamily="2" charset="2"/>
              </a:rPr>
              <a:t>average.</a:t>
            </a:r>
            <a:endParaRPr lang="en-US" dirty="0"/>
          </a:p>
          <a:p>
            <a:pPr algn="just">
              <a:defRPr/>
            </a:pPr>
            <a:r>
              <a:rPr lang="en-US" dirty="0">
                <a:solidFill>
                  <a:srgbClr val="00B050"/>
                </a:solidFill>
              </a:rPr>
              <a:t>Friction</a:t>
            </a:r>
            <a:r>
              <a:rPr lang="en-US" dirty="0"/>
              <a:t> tests (10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000 times for dry fabrics).</a:t>
            </a:r>
          </a:p>
          <a:p>
            <a:pPr algn="just">
              <a:defRPr/>
            </a:pPr>
            <a:r>
              <a:rPr lang="en-US" sz="1200" dirty="0">
                <a:sym typeface="Wingdings" pitchFamily="2" charset="2"/>
              </a:rPr>
              <a:t>Fabric angular deviation test: Check</a:t>
            </a:r>
            <a:r>
              <a:rPr lang="en-US" sz="1200" baseline="0" dirty="0">
                <a:sym typeface="Wingdings" pitchFamily="2" charset="2"/>
              </a:rPr>
              <a:t> that threads are perpendicular so that garments won't stretch when being cleaned </a:t>
            </a:r>
            <a:r>
              <a:rPr lang="en-US" dirty="0">
                <a:sym typeface="Wingdings" pitchFamily="2" charset="2"/>
              </a:rPr>
              <a:t>or used.</a:t>
            </a:r>
            <a:endParaRPr lang="en-US" sz="1200" dirty="0">
              <a:sym typeface="Wingdings" pitchFamily="2" charset="2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ym typeface="Wingdings" pitchFamily="2" charset="2"/>
              </a:rPr>
              <a:t>Learn more</a:t>
            </a:r>
            <a:r>
              <a:rPr lang="en-US" sz="1200" b="1" baseline="0" dirty="0">
                <a:solidFill>
                  <a:srgbClr val="00B050"/>
                </a:solidFill>
                <a:sym typeface="Wingdings" pitchFamily="2" charset="2"/>
              </a:rPr>
              <a:t>: </a:t>
            </a:r>
          </a:p>
          <a:p>
            <a:pPr algn="just">
              <a:defRPr/>
            </a:pPr>
            <a:r>
              <a:rPr lang="en-US" sz="1200" baseline="0" dirty="0">
                <a:sym typeface="Wingdings" pitchFamily="2" charset="2"/>
              </a:rPr>
              <a:t>Swimming </a:t>
            </a:r>
            <a:r>
              <a:rPr lang="en-US" sz="1200" baseline="0" dirty="0">
                <a:solidFill>
                  <a:srgbClr val="00B050"/>
                </a:solidFill>
                <a:sym typeface="Wingdings" pitchFamily="2" charset="2"/>
              </a:rPr>
              <a:t>suit</a:t>
            </a:r>
            <a:r>
              <a:rPr lang="en-US" sz="1200" baseline="0" dirty="0">
                <a:sym typeface="Wingdings" pitchFamily="2" charset="2"/>
              </a:rPr>
              <a:t> tests:</a:t>
            </a:r>
            <a:r>
              <a:rPr lang="en-US" sz="12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Water,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saltwater</a:t>
            </a:r>
            <a:r>
              <a:rPr lang="en-US" dirty="0">
                <a:sym typeface="Wingdings" pitchFamily="2" charset="2"/>
              </a:rPr>
              <a:t>, and swimming pool water tests to ensure durability.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ym typeface="Wingdings" pitchFamily="2" charset="2"/>
              </a:rPr>
              <a:t>Additional test: </a:t>
            </a:r>
            <a:r>
              <a:rPr lang="en-US" sz="1200" dirty="0">
                <a:solidFill>
                  <a:srgbClr val="00B050"/>
                </a:solidFill>
                <a:sym typeface="Wingdings" pitchFamily="2" charset="2"/>
              </a:rPr>
              <a:t>The garment is rolled wet into a ball and left for several days </a:t>
            </a:r>
            <a:r>
              <a:rPr lang="en-US" sz="1200" baseline="0" dirty="0">
                <a:solidFill>
                  <a:srgbClr val="00B050"/>
                </a:solidFill>
                <a:sym typeface="Wingdings" pitchFamily="2" charset="2"/>
              </a:rPr>
              <a:t>to </a:t>
            </a:r>
            <a:r>
              <a:rPr lang="en-US" sz="1200" baseline="0" dirty="0">
                <a:sym typeface="Wingdings" pitchFamily="2" charset="2"/>
              </a:rPr>
              <a:t>see how it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sz="1200" baseline="0" dirty="0">
                <a:sym typeface="Wingdings" pitchFamily="2" charset="2"/>
              </a:rPr>
              <a:t>responds to humidity. </a:t>
            </a:r>
            <a:r>
              <a:rPr lang="en-US" baseline="0" dirty="0">
                <a:sym typeface="Wingdings" pitchFamily="2" charset="2"/>
              </a:rPr>
              <a:t>Compatibility</a:t>
            </a:r>
            <a:r>
              <a:rPr lang="en-US" dirty="0">
                <a:sym typeface="Wingdings" pitchFamily="2" charset="2"/>
              </a:rPr>
              <a:t> tests depending on the models. </a:t>
            </a:r>
            <a:endParaRPr lang="en-US" sz="1200" baseline="0" dirty="0">
              <a:sym typeface="Wingdings" pitchFamily="2" charset="2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Quality c</a:t>
            </a:r>
            <a:r>
              <a:rPr lang="en-US" b="1" baseline="0" dirty="0">
                <a:solidFill>
                  <a:srgbClr val="C00000"/>
                </a:solidFill>
              </a:rPr>
              <a:t>ontrol </a:t>
            </a:r>
          </a:p>
          <a:p>
            <a:pPr algn="just"/>
            <a:r>
              <a:rPr lang="en-US" baseline="0" dirty="0"/>
              <a:t>Threads:</a:t>
            </a:r>
            <a:r>
              <a:rPr lang="en-US" dirty="0"/>
              <a:t> The supplier checks </a:t>
            </a:r>
            <a:r>
              <a:rPr lang="en-US" dirty="0">
                <a:solidFill>
                  <a:srgbClr val="00B050"/>
                </a:solidFill>
              </a:rPr>
              <a:t>the width, resistance and color of threads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Buttons: Quantity, </a:t>
            </a:r>
            <a:r>
              <a:rPr lang="en-US" dirty="0">
                <a:solidFill>
                  <a:srgbClr val="00B050"/>
                </a:solidFill>
              </a:rPr>
              <a:t>size</a:t>
            </a:r>
            <a:r>
              <a:rPr lang="en-US" dirty="0"/>
              <a:t> check.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Fabrics: Quality</a:t>
            </a:r>
            <a:r>
              <a:rPr lang="en-US" dirty="0"/>
              <a:t> control </a:t>
            </a:r>
            <a:r>
              <a:rPr lang="en-US" dirty="0">
                <a:solidFill>
                  <a:srgbClr val="00B050"/>
                </a:solidFill>
              </a:rPr>
              <a:t>is carried out with a sampling method in our logistics </a:t>
            </a:r>
            <a:r>
              <a:rPr lang="en-US" dirty="0"/>
              <a:t>center.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dirty="0"/>
              <a:t>Each batch of </a:t>
            </a:r>
            <a:r>
              <a:rPr lang="en-US" dirty="0">
                <a:solidFill>
                  <a:srgbClr val="00B050"/>
                </a:solidFill>
              </a:rPr>
              <a:t>delivered fabric </a:t>
            </a:r>
            <a:r>
              <a:rPr lang="en-US" dirty="0"/>
              <a:t>is checked: color shades, thickness, dimension, weight, angle variation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etc.</a:t>
            </a:r>
          </a:p>
          <a:p>
            <a:pPr marL="171450" marR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>
                <a:solidFill>
                  <a:srgbClr val="00B050"/>
                </a:solidFill>
              </a:rPr>
              <a:t>100% of delivered silk fabric is visually inspected (this is the most delicate fabric); statistical inspection of delivered tweed and wool fabrics</a:t>
            </a:r>
            <a:r>
              <a:rPr lang="en-US" dirty="0"/>
              <a:t>.</a:t>
            </a:r>
            <a:endParaRPr lang="en-US" baseline="0" dirty="0"/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B050"/>
                </a:solidFill>
                <a:sym typeface="Wingdings" pitchFamily="2" charset="2"/>
              </a:rPr>
              <a:t>Verification of identification tag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composition </a:t>
            </a:r>
            <a:r>
              <a:rPr lang="en-US" sz="1200" dirty="0">
                <a:sym typeface="Wingdings" pitchFamily="2" charset="2"/>
              </a:rPr>
              <a:t>and care instructions. </a:t>
            </a:r>
            <a:endParaRPr lang="en-US" dirty="0">
              <a:sym typeface="Wingdings" pitchFamily="2" charset="2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baseline="0" dirty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CARE</a:t>
            </a:r>
          </a:p>
          <a:p>
            <a:pPr algn="just"/>
            <a:r>
              <a:rPr lang="en-US" b="1" baseline="0" dirty="0">
                <a:solidFill>
                  <a:srgbClr val="C00000"/>
                </a:solidFill>
              </a:rPr>
              <a:t>Service</a:t>
            </a:r>
          </a:p>
          <a:p>
            <a:pPr algn="just"/>
            <a:r>
              <a:rPr lang="en-US" b="0" baseline="0" dirty="0"/>
              <a:t>Alteration is a worldwide</a:t>
            </a:r>
            <a:r>
              <a:rPr lang="en-US" b="0" dirty="0"/>
              <a:t> premium </a:t>
            </a:r>
            <a:r>
              <a:rPr lang="en-US" b="0" baseline="0" dirty="0"/>
              <a:t>service provided by XXX. 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The garment s</a:t>
            </a:r>
            <a:r>
              <a:rPr lang="en-US" b="0" baseline="0" dirty="0">
                <a:solidFill>
                  <a:srgbClr val="00B050"/>
                </a:solidFill>
              </a:rPr>
              <a:t>tyle must not </a:t>
            </a:r>
            <a:r>
              <a:rPr lang="en-US" dirty="0">
                <a:solidFill>
                  <a:srgbClr val="00B050"/>
                </a:solidFill>
              </a:rPr>
              <a:t>be </a:t>
            </a:r>
            <a:r>
              <a:rPr lang="en-US" b="0" baseline="0" dirty="0">
                <a:solidFill>
                  <a:srgbClr val="00B050"/>
                </a:solidFill>
              </a:rPr>
              <a:t>changed by the seamstress. </a:t>
            </a:r>
          </a:p>
          <a:p>
            <a:pPr algn="just"/>
            <a:r>
              <a:rPr lang="en-US" b="0" baseline="0" dirty="0">
                <a:solidFill>
                  <a:srgbClr val="00B050"/>
                </a:solidFill>
              </a:rPr>
              <a:t>Lost buttons can be replaced even after 10 years or more (same style</a:t>
            </a:r>
            <a:r>
              <a:rPr lang="en-US" b="0" dirty="0">
                <a:solidFill>
                  <a:srgbClr val="00B050"/>
                </a:solidFill>
              </a:rPr>
              <a:t> if spare buttons are still available or a matching new style</a:t>
            </a:r>
            <a:r>
              <a:rPr lang="en-US" b="0" baseline="0" dirty="0">
                <a:solidFill>
                  <a:srgbClr val="00B050"/>
                </a:solidFill>
              </a:rPr>
              <a:t>).</a:t>
            </a:r>
          </a:p>
          <a:p>
            <a:pPr algn="just"/>
            <a:r>
              <a:rPr lang="en-US" b="1" baseline="0" dirty="0">
                <a:solidFill>
                  <a:srgbClr val="00B050"/>
                </a:solidFill>
              </a:rPr>
              <a:t>Wear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Advise clients to be careful not to snag tweed or silk muslin with jewelry. </a:t>
            </a:r>
            <a:endParaRPr lang="en-US" baseline="0" dirty="0">
              <a:solidFill>
                <a:srgbClr val="00B050"/>
              </a:solidFill>
            </a:endParaRPr>
          </a:p>
          <a:p>
            <a:pPr algn="just"/>
            <a:r>
              <a:rPr lang="en-US" b="1" baseline="0" dirty="0">
                <a:solidFill>
                  <a:srgbClr val="C00000"/>
                </a:solidFill>
              </a:rPr>
              <a:t>Cleaning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itchFamily="2" charset="2"/>
              </a:rPr>
              <a:t>Present the care instructions tag to clients during the sale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(or at the end of the sale) so as not to disappoint the client.</a:t>
            </a:r>
            <a:endParaRPr lang="en-US" sz="1200" baseline="0" dirty="0">
              <a:solidFill>
                <a:srgbClr val="00B050"/>
              </a:solidFill>
              <a:sym typeface="Wingdings" pitchFamily="2" charset="2"/>
            </a:endParaRPr>
          </a:p>
          <a:p>
            <a:pPr algn="just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A29C7-EA9F-487C-86DA-DE539D5CB0BE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57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2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38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65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7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49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04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86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07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36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96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0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8995-0480-49BA-9E78-3ABF4C86E4C6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8582-CE82-413C-9375-EC95E6CFEB8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5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400" y="1550877"/>
            <a:ext cx="4410600" cy="52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THREADS </a:t>
            </a:r>
            <a:r>
              <a:rPr lang="en-US" sz="1000" dirty="0">
                <a:latin typeface="FuturaT" pitchFamily="34" charset="0"/>
              </a:rPr>
              <a:t>(for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assembly)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Ultra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-</a:t>
            </a:r>
            <a:r>
              <a:rPr lang="en-US" sz="1000" dirty="0">
                <a:latin typeface="FuturaT" pitchFamily="34" charset="0"/>
              </a:rPr>
              <a:t>thin,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resilient</a:t>
            </a:r>
            <a:r>
              <a:rPr lang="en-US" sz="1000" dirty="0">
                <a:latin typeface="FuturaT" pitchFamily="34" charset="0"/>
              </a:rPr>
              <a:t> and dyed threads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urability of garment, invisible seams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  <a:defRPr/>
            </a:pPr>
            <a:endParaRPr lang="en-US" sz="500" dirty="0">
              <a:latin typeface="FuturaT" pitchFamily="34" charset="0"/>
              <a:sym typeface="Wingdings" pitchFamily="2" charset="2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FABRICS</a:t>
            </a:r>
          </a:p>
          <a:p>
            <a:r>
              <a:rPr lang="en-US" sz="1000" dirty="0">
                <a:latin typeface="FuturaT" pitchFamily="34" charset="0"/>
                <a:sym typeface="Wingdings" pitchFamily="2" charset="2"/>
              </a:rPr>
              <a:t>The noblest fabrics from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the rare and most renowned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European suppliers (France, Italy and Scotland)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Unlimited variation of patterns and styles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Plain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fancy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tweeds: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2-year exclusivity.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Lesage tweeds: Unlimited exclusivity. Delicate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andiwork</a:t>
            </a:r>
            <a:r>
              <a:rPr lang="en-US" sz="1000" dirty="0">
                <a:latin typeface="FuturaT" pitchFamily="34" charset="0"/>
              </a:rPr>
              <a:t> during manufacturing to maintain ribbons, sequins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bands,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etc.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a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XXX signature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endParaRPr lang="en-US" sz="400" dirty="0">
              <a:solidFill>
                <a:srgbClr val="C00000"/>
              </a:solidFill>
              <a:latin typeface="FuturaT" pitchFamily="34" charset="0"/>
              <a:sym typeface="Wingdings" pitchFamily="2" charset="2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  <a:sym typeface="Wingdings" pitchFamily="2" charset="2"/>
              </a:rPr>
              <a:t>LEATHERS</a:t>
            </a:r>
          </a:p>
          <a:p>
            <a:r>
              <a:rPr lang="en-US" sz="1000" dirty="0">
                <a:latin typeface="FuturaT" pitchFamily="34" charset="0"/>
              </a:rPr>
              <a:t>Very soft, flawless and supple lambskin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: a</a:t>
            </a:r>
            <a:r>
              <a:rPr lang="en-US" sz="1000" dirty="0">
                <a:latin typeface="FuturaT" pitchFamily="34" charset="0"/>
              </a:rPr>
              <a:t> XXX signature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latin typeface="FuturaT" pitchFamily="34" charset="0"/>
                <a:sym typeface="Wingdings" pitchFamily="2" charset="2"/>
              </a:rPr>
              <a:t>Second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-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skin effect,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extreme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comfort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endParaRPr lang="en-US" sz="700" dirty="0">
              <a:latin typeface="FuturaT" pitchFamily="34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BUTTONS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30</a:t>
            </a:r>
            <a:r>
              <a:rPr lang="en-US" sz="1000" dirty="0">
                <a:latin typeface="FuturaT" pitchFamily="34" charset="0"/>
              </a:rPr>
              <a:t> to 55 buttons created per collection. Exclusive to each model and each collection. Galvanized metal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silient</a:t>
            </a:r>
            <a:r>
              <a:rPr lang="en-US" sz="1000" dirty="0">
                <a:latin typeface="FuturaT" pitchFamily="34" charset="0"/>
              </a:rPr>
              <a:t>, durable color and shine, precious look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Up to 3 diameters of buttons for the same jacket. Large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on </a:t>
            </a:r>
            <a:r>
              <a:rPr lang="en-US" sz="1000" dirty="0">
                <a:latin typeface="FuturaT" pitchFamily="34" charset="0"/>
              </a:rPr>
              <a:t>front, smaller on pockets and sleeves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Discreetly</a:t>
            </a:r>
            <a:r>
              <a:rPr lang="en-US" sz="1000" dirty="0">
                <a:latin typeface="FuturaT" pitchFamily="34" charset="0"/>
              </a:rPr>
              <a:t> recognizable (inspired by XXX codes and symbols)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CHAIN</a:t>
            </a: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latin typeface="FuturaT" pitchFamily="34" charset="0"/>
              </a:rPr>
              <a:t>3 color variations (gold, silver, ruthenium), usually matching the color of the button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perfect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drape.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endParaRPr lang="en-US" sz="5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LINING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100% silk. French supplier (city of Lyon - historic place for silk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);</a:t>
            </a:r>
            <a:r>
              <a:rPr lang="en-US" sz="1000" dirty="0">
                <a:latin typeface="FuturaT" pitchFamily="34" charset="0"/>
              </a:rPr>
              <a:t> 200 years of know-how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“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as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beautiful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on the inside as on the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outside." </a:t>
            </a:r>
            <a:endParaRPr lang="en-US" sz="10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TRIMS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Exclusive trim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for </a:t>
            </a:r>
            <a:r>
              <a:rPr lang="en-US" sz="1000" dirty="0">
                <a:latin typeface="FuturaT" pitchFamily="34" charset="0"/>
              </a:rPr>
              <a:t>each model and collection. Made from garment yarns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p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erfect match.</a:t>
            </a:r>
            <a:endParaRPr lang="en-US" sz="10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dirty="0">
              <a:latin typeface="FuturaT" pitchFamily="34" charset="0"/>
              <a:sym typeface="Wingdings" pitchFamily="2" charset="2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ORNAMENTS</a:t>
            </a:r>
          </a:p>
          <a:p>
            <a:r>
              <a:rPr lang="en-US" sz="1000" dirty="0">
                <a:latin typeface="FuturaT" pitchFamily="34" charset="0"/>
              </a:rPr>
              <a:t>Métiers d'Arts handmade embroider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y</a:t>
            </a:r>
            <a:r>
              <a:rPr lang="en-US" sz="1000" dirty="0">
                <a:latin typeface="FuturaT" pitchFamily="34" charset="0"/>
              </a:rPr>
              <a:t> and details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un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iqueness and exclusivity of each piece</a:t>
            </a:r>
            <a:br>
              <a:rPr lang="en-US" sz="1000" dirty="0">
                <a:latin typeface="FuturaT" pitchFamily="34" charset="0"/>
              </a:rPr>
            </a:b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endParaRPr lang="en-US" sz="1000" dirty="0">
              <a:latin typeface="FuturaT" pitchFamily="34" charset="0"/>
            </a:endParaRPr>
          </a:p>
          <a:p>
            <a:endParaRPr lang="en-US" sz="1000" dirty="0">
              <a:latin typeface="Futura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400" y="255773"/>
            <a:ext cx="4410600" cy="12454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latin typeface="FuturaT" pitchFamily="34" charset="0"/>
              </a:rPr>
              <a:t>MATERIALS &amp; DETAILS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260648"/>
            <a:ext cx="4320480" cy="12454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uturaT" pitchFamily="34" charset="0"/>
              </a:rPr>
              <a:t>CRAFTSMANSHIP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1556786"/>
            <a:ext cx="4320480" cy="52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MAKING PROCESS</a:t>
            </a:r>
          </a:p>
          <a:p>
            <a:pPr>
              <a:spcBef>
                <a:spcPts val="10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Made in France, Italy and Scotland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Wide range of sizes: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</a:t>
            </a:r>
            <a:r>
              <a:rPr lang="en-US" sz="1000" dirty="0">
                <a:latin typeface="FuturaT" pitchFamily="34" charset="0"/>
              </a:rPr>
              <a:t>rom 34 to 50. Specific pattern for each size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endParaRPr lang="en-US" sz="500" dirty="0">
              <a:latin typeface="FuturaT" pitchFamily="34" charset="0"/>
            </a:endParaRP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Starting with a complete toile pattern as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with </a:t>
            </a:r>
            <a:r>
              <a:rPr lang="en-US" sz="1000" dirty="0">
                <a:latin typeface="FuturaT" pitchFamily="34" charset="0"/>
              </a:rPr>
              <a:t>Haute Couture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endParaRPr lang="en-US" sz="600" dirty="0">
              <a:latin typeface="FuturaT" pitchFamily="34" charset="0"/>
            </a:endParaRP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Multi-paneled construction. 8 panels or more for an iconic jacket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br>
              <a:rPr lang="en-US" sz="1000" dirty="0">
                <a:latin typeface="FuturaT" pitchFamily="34" charset="0"/>
              </a:rPr>
            </a:br>
            <a:r>
              <a:rPr lang="en-US" sz="1000" dirty="0">
                <a:latin typeface="FuturaT" pitchFamily="34" charset="0"/>
              </a:rPr>
              <a:t>2 panels for sleeves for more comfort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latin typeface="FuturaT" pitchFamily="34" charset="0"/>
              </a:rPr>
              <a:t>     Sleeve head slightly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tighter </a:t>
            </a:r>
            <a:r>
              <a:rPr lang="en-US" sz="1000" dirty="0">
                <a:latin typeface="FuturaT" pitchFamily="34" charset="0"/>
              </a:rPr>
              <a:t>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 slim shoulder </a:t>
            </a:r>
            <a:r>
              <a:rPr lang="en-US" sz="1000" dirty="0">
                <a:latin typeface="FuturaT" pitchFamily="34" charset="0"/>
              </a:rPr>
              <a:t>look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latin typeface="FuturaT" pitchFamily="34" charset="0"/>
                <a:sym typeface="Wingdings" pitchFamily="2" charset="2"/>
              </a:rPr>
              <a:t> Perfect fitted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outline.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endParaRPr lang="en-US" sz="500" dirty="0">
              <a:latin typeface="FuturaT" pitchFamily="34" charset="0"/>
              <a:sym typeface="Wingdings" pitchFamily="2" charset="2"/>
            </a:endParaRP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Extra </a:t>
            </a:r>
            <a:r>
              <a:rPr lang="en-US" sz="1000" dirty="0">
                <a:latin typeface="FuturaT" pitchFamily="34" charset="0"/>
              </a:rPr>
              <a:t>durable seam: 5 stitches per centimeter (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vs. 3.5 </a:t>
            </a:r>
            <a:r>
              <a:rPr lang="en-US" sz="1000" dirty="0">
                <a:latin typeface="FuturaT" pitchFamily="34" charset="0"/>
              </a:rPr>
              <a:t>to 4 in standard RTW)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 marL="171450" indent="-171450">
              <a:buFont typeface="Wingdings" pitchFamily="2" charset="2"/>
              <a:buChar char="à"/>
            </a:pPr>
            <a:endParaRPr lang="en-US" sz="500" dirty="0">
              <a:latin typeface="FuturaT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FuturaT" pitchFamily="34" charset="0"/>
              <a:buChar char="–"/>
              <a:defRPr/>
            </a:pPr>
            <a:r>
              <a:rPr lang="en-US" sz="1000" dirty="0">
                <a:latin typeface="FuturaT" pitchFamily="34" charset="0"/>
              </a:rPr>
              <a:t>Invisible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chest darts</a:t>
            </a:r>
            <a:r>
              <a:rPr lang="en-US" sz="1000" dirty="0">
                <a:latin typeface="FuturaT" pitchFamily="34" charset="0"/>
              </a:rPr>
              <a:t>, hidden by pockets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 </a:t>
            </a:r>
            <a:r>
              <a:rPr lang="en-US" sz="1000" dirty="0">
                <a:latin typeface="FuturaT" pitchFamily="34" charset="0"/>
              </a:rPr>
              <a:t>if the garment is not made of multi-panels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latin typeface="FuturaT" pitchFamily="34" charset="0"/>
              </a:rPr>
              <a:t>Perfect fit, comfort and elegance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endParaRPr lang="en-US" sz="500" dirty="0">
              <a:solidFill>
                <a:srgbClr val="00B050"/>
              </a:solidFill>
              <a:latin typeface="FuturaT" pitchFamily="34" charset="0"/>
            </a:endParaRP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Hems: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u</a:t>
            </a:r>
            <a:r>
              <a:rPr lang="en-US" sz="1000" dirty="0">
                <a:latin typeface="FuturaT" pitchFamily="34" charset="0"/>
              </a:rPr>
              <a:t>p to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4 cm </a:t>
            </a:r>
            <a:r>
              <a:rPr lang="en-US" sz="1000" dirty="0">
                <a:latin typeface="FuturaT" pitchFamily="34" charset="0"/>
              </a:rPr>
              <a:t>of extra fabric left inside to allow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for up to </a:t>
            </a:r>
            <a:r>
              <a:rPr lang="en-US" sz="1000" dirty="0">
                <a:latin typeface="FuturaT" pitchFamily="34" charset="0"/>
              </a:rPr>
              <a:t>2 sizes for alteration.</a:t>
            </a:r>
          </a:p>
          <a:p>
            <a:r>
              <a:rPr lang="en-US" sz="1000" dirty="0">
                <a:latin typeface="FuturaT" pitchFamily="34" charset="0"/>
                <a:sym typeface="Wingdings" pitchFamily="2" charset="2"/>
              </a:rPr>
              <a:t> Perfect fit</a:t>
            </a:r>
            <a:endParaRPr lang="en-US" sz="1000" dirty="0">
              <a:latin typeface="FuturaT" pitchFamily="34" charset="0"/>
            </a:endParaRPr>
          </a:p>
          <a:p>
            <a:endParaRPr lang="en-US" sz="5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TWEEDS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60 years of partnership with suppliers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who have </a:t>
            </a:r>
            <a:r>
              <a:rPr lang="en-US" sz="1000" dirty="0">
                <a:latin typeface="FuturaT" pitchFamily="34" charset="0"/>
              </a:rPr>
              <a:t>100 years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of</a:t>
            </a:r>
            <a:r>
              <a:rPr lang="en-US" sz="1000" dirty="0">
                <a:latin typeface="FuturaT" pitchFamily="34" charset="0"/>
              </a:rPr>
              <a:t> tweed expertise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Toile glued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on</a:t>
            </a:r>
            <a:r>
              <a:rPr lang="en-US" sz="1000" dirty="0">
                <a:latin typeface="FuturaT" pitchFamily="34" charset="0"/>
              </a:rPr>
              <a:t> the back of loose tweeds to reinforce the fabric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Delicate tweed panels are overstitched to strengthen the fabric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latin typeface="FuturaT" pitchFamily="34" charset="0"/>
            </a:endParaRPr>
          </a:p>
          <a:p>
            <a:endParaRPr lang="en-US" sz="500" dirty="0">
              <a:latin typeface="FuturaT" pitchFamily="34" charset="0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BUTTONS</a:t>
            </a:r>
          </a:p>
          <a:p>
            <a:r>
              <a:rPr lang="en-US" sz="1000" dirty="0">
                <a:latin typeface="FuturaT" pitchFamily="34" charset="0"/>
              </a:rPr>
              <a:t>Made by hand by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Desrues, a Métier d'Arts craftsman, owned by XXX.</a:t>
            </a:r>
          </a:p>
          <a:p>
            <a:r>
              <a:rPr lang="en-US" sz="1000" dirty="0">
                <a:latin typeface="FuturaT" pitchFamily="34" charset="0"/>
              </a:rPr>
              <a:t>Buttons are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attached </a:t>
            </a:r>
            <a:r>
              <a:rPr lang="en-US" sz="1000" dirty="0">
                <a:latin typeface="FuturaT" pitchFamily="34" charset="0"/>
              </a:rPr>
              <a:t>by a doubled thread and stitched 4 times. </a:t>
            </a:r>
          </a:p>
          <a:p>
            <a:r>
              <a:rPr lang="en-US" sz="1000" dirty="0">
                <a:latin typeface="FuturaT" pitchFamily="34" charset="0"/>
              </a:rPr>
              <a:t>A topstitch guarantees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solidit</a:t>
            </a:r>
            <a:r>
              <a:rPr lang="en-US" sz="1000" dirty="0">
                <a:latin typeface="FuturaT" pitchFamily="34" charset="0"/>
              </a:rPr>
              <a:t>y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, sturdiness.</a:t>
            </a:r>
          </a:p>
          <a:p>
            <a:endParaRPr lang="en-US" sz="500" dirty="0">
              <a:latin typeface="FuturaT" pitchFamily="34" charset="0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CHAIN</a:t>
            </a: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latin typeface="FuturaT" pitchFamily="34" charset="0"/>
              </a:rPr>
              <a:t>Hand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-</a:t>
            </a:r>
            <a:r>
              <a:rPr lang="en-US" sz="1000" dirty="0">
                <a:latin typeface="FuturaT" pitchFamily="34" charset="0"/>
              </a:rPr>
              <a:t>sewn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i</a:t>
            </a:r>
            <a:r>
              <a:rPr lang="en-US" sz="1000" dirty="0">
                <a:latin typeface="FuturaT" pitchFamily="34" charset="0"/>
              </a:rPr>
              <a:t>nvisible and durable stitch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endParaRPr lang="en-US" sz="300" dirty="0">
              <a:solidFill>
                <a:srgbClr val="C00000"/>
              </a:solidFill>
              <a:latin typeface="FuturaT" pitchFamily="34" charset="0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LINING </a:t>
            </a:r>
          </a:p>
          <a:p>
            <a:r>
              <a:rPr lang="en-US" sz="1000" dirty="0">
                <a:latin typeface="FuturaT" pitchFamily="34" charset="0"/>
              </a:rPr>
              <a:t>Mainly in silk, back and sleeve vent pleats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extreme</a:t>
            </a:r>
            <a:r>
              <a:rPr lang="en-US" sz="1000" dirty="0">
                <a:latin typeface="FuturaT" pitchFamily="34" charset="0"/>
              </a:rPr>
              <a:t> comfort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endParaRPr lang="en-US" sz="200" dirty="0">
              <a:latin typeface="FuturaT" pitchFamily="34" charset="0"/>
            </a:endParaRPr>
          </a:p>
          <a:p>
            <a:pPr>
              <a:spcBef>
                <a:spcPts val="10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POCKETS</a:t>
            </a:r>
          </a:p>
          <a:p>
            <a:r>
              <a:rPr lang="en-US" sz="1000" dirty="0">
                <a:latin typeface="FuturaT" pitchFamily="34" charset="0"/>
              </a:rPr>
              <a:t>Functional pockets. Slightly wider than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they are </a:t>
            </a:r>
            <a:r>
              <a:rPr lang="en-US" sz="1000" dirty="0">
                <a:latin typeface="FuturaT" pitchFamily="34" charset="0"/>
              </a:rPr>
              <a:t>higher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c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omfort and style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r>
              <a:rPr lang="en-US" sz="1000" dirty="0">
                <a:latin typeface="FuturaT" pitchFamily="34" charset="0"/>
              </a:rPr>
              <a:t>Lined with the same fabric as the jacket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"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 as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beautiful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on the inside as on the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outside.</a:t>
            </a:r>
            <a:r>
              <a:rPr lang="en-US" sz="1000" dirty="0">
                <a:latin typeface="FuturaT" pitchFamily="34" charset="0"/>
              </a:rPr>
              <a:t>"</a:t>
            </a:r>
          </a:p>
          <a:p>
            <a:pPr>
              <a:spcBef>
                <a:spcPts val="100"/>
              </a:spcBef>
              <a:spcAft>
                <a:spcPts val="0"/>
              </a:spcAft>
              <a:defRPr/>
            </a:pPr>
            <a:endParaRPr lang="en-US" sz="1000" dirty="0">
              <a:latin typeface="FuturaT" pitchFamily="34" charset="0"/>
            </a:endParaRPr>
          </a:p>
          <a:p>
            <a:endParaRPr lang="en-US" sz="1000" dirty="0">
              <a:latin typeface="FuturaT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1400" y="-16351"/>
            <a:ext cx="8803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FuturaTDem" pitchFamily="34" charset="0"/>
              </a:rPr>
              <a:t>THE XXX QUALITY DIFFERENCE – RTW (woven) </a:t>
            </a:r>
          </a:p>
          <a:p>
            <a:pPr algn="ctr"/>
            <a:endParaRPr lang="en-US" sz="1200" dirty="0">
              <a:solidFill>
                <a:srgbClr val="C00000"/>
              </a:solidFill>
              <a:latin typeface="FuturaTDem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12921" r="14627" b="6167"/>
          <a:stretch/>
        </p:blipFill>
        <p:spPr>
          <a:xfrm>
            <a:off x="6106807" y="476672"/>
            <a:ext cx="1394882" cy="99607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32" r="13059" b="14746"/>
          <a:stretch/>
        </p:blipFill>
        <p:spPr>
          <a:xfrm>
            <a:off x="1828761" y="459733"/>
            <a:ext cx="850866" cy="100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9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559682"/>
            <a:ext cx="4248472" cy="52200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THREADS 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Inspected</a:t>
            </a:r>
            <a:r>
              <a:rPr lang="en-US" sz="1000" dirty="0">
                <a:latin typeface="FuturaT" pitchFamily="34" charset="0"/>
              </a:rPr>
              <a:t> and certified by suppliers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Tested 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sweat-resistance.</a:t>
            </a:r>
          </a:p>
          <a:p>
            <a:pPr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FABRICS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Statistical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inspection: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Angular gap test 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Friction- and tear-resistant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Humidity, sunlight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Perspiration</a:t>
            </a: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 marL="171450" indent="-171450">
              <a:buFont typeface="FuturaT" pitchFamily="34" charset="0"/>
              <a:buChar char="–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Wash or dry cleaning, ironing test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Visual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inspection: appearance, </a:t>
            </a:r>
            <a:r>
              <a:rPr lang="en-US" sz="1000" dirty="0">
                <a:latin typeface="FuturaT" pitchFamily="34" charset="0"/>
              </a:rPr>
              <a:t>color compared to master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product, </a:t>
            </a:r>
            <a:r>
              <a:rPr lang="en-US" sz="1000" dirty="0">
                <a:latin typeface="FuturaT" pitchFamily="34" charset="0"/>
              </a:rPr>
              <a:t>stains, holes,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snagged threads.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  <a:sym typeface="Wingdings" pitchFamily="2" charset="2"/>
              </a:rPr>
              <a:t>BUTTONS &amp; CHAINS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All buttons are visually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inspected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at Desrues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Humidity test to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prevent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o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xi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dation and whitening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  <a:sym typeface="Wingdings" pitchFamily="2" charset="2"/>
              </a:rPr>
              <a:t>FINAL PRODUCT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100%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of products are visually inspected: symmetry</a:t>
            </a:r>
            <a:r>
              <a:rPr lang="en-US" sz="1000" dirty="0">
                <a:latin typeface="FuturaT" pitchFamily="34" charset="0"/>
              </a:rPr>
              <a:t>, shiny crease, holes, stains, straight stitch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First shipment tested + statistic testing on following shipments: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latin typeface="FuturaT" pitchFamily="34" charset="0"/>
              </a:rPr>
              <a:t>Dry cleaning, ironing or washing test 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latin typeface="FuturaT" pitchFamily="34" charset="0"/>
              </a:rPr>
              <a:t>Measurements of button spacing, pocket placement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 etc. </a:t>
            </a:r>
            <a:r>
              <a:rPr lang="en-US" sz="1000" dirty="0">
                <a:latin typeface="FuturaT" pitchFamily="34" charset="0"/>
              </a:rPr>
              <a:t>More than 50 checkpoints (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1 cm leeway </a:t>
            </a:r>
            <a:r>
              <a:rPr lang="en-US" sz="1000" dirty="0">
                <a:latin typeface="FuturaT" pitchFamily="34" charset="0"/>
              </a:rPr>
              <a:t>maximum)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Identification tag and care instructions check </a:t>
            </a:r>
          </a:p>
          <a:p>
            <a:pPr marL="171450" indent="-171450">
              <a:buFontTx/>
              <a:buChar char="-"/>
              <a:defRPr/>
            </a:pPr>
            <a:endParaRPr lang="en-US" sz="1000" dirty="0">
              <a:solidFill>
                <a:srgbClr val="FF0000"/>
              </a:solidFill>
              <a:latin typeface="FuturaT" pitchFamily="34" charset="0"/>
            </a:endParaRPr>
          </a:p>
          <a:p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Upon request, garments can be tried on for testing: worn 30 hours and dry-cleaned 3 times.</a:t>
            </a:r>
            <a:endParaRPr lang="en-US" sz="1000" strike="sngStrike" dirty="0">
              <a:solidFill>
                <a:srgbClr val="00B050"/>
              </a:solidFill>
              <a:latin typeface="FuturaT" pitchFamily="34" charset="0"/>
            </a:endParaRPr>
          </a:p>
          <a:p>
            <a:pPr marL="171450" indent="-171450">
              <a:buFontTx/>
              <a:buChar char="-"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260648"/>
            <a:ext cx="4248472" cy="12454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fr-FR" sz="1200" dirty="0">
                <a:latin typeface="FuturaT" pitchFamily="34" charset="0"/>
              </a:rPr>
              <a:t>QUALITY CONTROL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0" y="1554064"/>
            <a:ext cx="4542865" cy="523123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SERVICE</a:t>
            </a:r>
            <a:endParaRPr lang="en-US" sz="1000" dirty="0">
              <a:solidFill>
                <a:srgbClr val="C00000"/>
              </a:solidFill>
              <a:latin typeface="FuturaT" pitchFamily="34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Larger </a:t>
            </a:r>
            <a:r>
              <a:rPr lang="en-US" sz="1000" dirty="0">
                <a:latin typeface="FuturaT" pitchFamily="34" charset="0"/>
              </a:rPr>
              <a:t>sizes (32, 52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etc.) on special order: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</a:t>
            </a:r>
            <a:r>
              <a:rPr lang="en-US" sz="1000" dirty="0">
                <a:latin typeface="FuturaT" pitchFamily="34" charset="0"/>
              </a:rPr>
              <a:t>pecial price, subject to approval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 </a:t>
            </a:r>
            <a:br>
              <a:rPr lang="en-US" sz="1000" dirty="0">
                <a:latin typeface="FuturaT" pitchFamily="34" charset="0"/>
              </a:rPr>
            </a:br>
            <a:r>
              <a:rPr lang="en-US" sz="1000" dirty="0">
                <a:latin typeface="FuturaT" pitchFamily="34" charset="0"/>
                <a:sym typeface="Wingdings" pitchFamily="2" charset="2"/>
              </a:rPr>
              <a:t>Some references available for Asian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body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types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>
              <a:defRPr/>
            </a:pPr>
            <a:br>
              <a:rPr lang="en-US" sz="1000" dirty="0">
                <a:latin typeface="FuturaT" pitchFamily="34" charset="0"/>
              </a:rPr>
            </a:br>
            <a:r>
              <a:rPr lang="en-US" sz="1000" dirty="0">
                <a:latin typeface="FuturaT" pitchFamily="34" charset="0"/>
              </a:rPr>
              <a:t>Alteration expertise from Haute Couture heritage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A XXX difference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1</a:t>
            </a:r>
            <a:r>
              <a:rPr lang="en-US" sz="1000" baseline="30000" dirty="0">
                <a:latin typeface="FuturaT" pitchFamily="34" charset="0"/>
              </a:rPr>
              <a:t>st</a:t>
            </a:r>
            <a:r>
              <a:rPr lang="en-US" sz="1000" dirty="0">
                <a:latin typeface="FuturaT" pitchFamily="34" charset="0"/>
              </a:rPr>
              <a:t> alteration free. Average time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: </a:t>
            </a:r>
            <a:r>
              <a:rPr lang="en-US" sz="1000" dirty="0">
                <a:latin typeface="FuturaT" pitchFamily="34" charset="0"/>
              </a:rPr>
              <a:t>10 days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Pos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sibility</a:t>
            </a:r>
            <a:r>
              <a:rPr lang="en-US" sz="1000" dirty="0">
                <a:latin typeface="FuturaT" pitchFamily="34" charset="0"/>
              </a:rPr>
              <a:t> of further alteration and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/</a:t>
            </a:r>
            <a:r>
              <a:rPr lang="en-US" sz="1000" dirty="0">
                <a:latin typeface="FuturaT" pitchFamily="34" charset="0"/>
              </a:rPr>
              <a:t>or refurbishment (charged). Style modification forbidden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Spare buttons provided with each garment + s</a:t>
            </a:r>
            <a:r>
              <a:rPr lang="en-US" sz="1000" dirty="0">
                <a:latin typeface="FuturaT" pitchFamily="34" charset="0"/>
              </a:rPr>
              <a:t>easonal collection threads and buttons available in Boutiques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Upon request, possibility of replacing lost buttons from previous collections. </a:t>
            </a:r>
          </a:p>
          <a:p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WEAR</a:t>
            </a:r>
          </a:p>
          <a:p>
            <a:r>
              <a:rPr lang="en-US" sz="1000" dirty="0">
                <a:latin typeface="FuturaT" pitchFamily="34" charset="0"/>
              </a:rPr>
              <a:t>Tweed and silk muslin are delicate fabrics: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be careful not to snag the fabric with jewelry.</a:t>
            </a:r>
            <a:br>
              <a:rPr lang="en-US" sz="1000" dirty="0">
                <a:latin typeface="FuturaT" pitchFamily="34" charset="0"/>
              </a:rPr>
            </a:br>
            <a:r>
              <a:rPr lang="en-US" sz="1000" dirty="0">
                <a:latin typeface="FuturaT" pitchFamily="34" charset="0"/>
              </a:rPr>
              <a:t>Some wool or cashmere tweeds can show friction marks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; this is normal with use.</a:t>
            </a:r>
          </a:p>
          <a:p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STORAGE</a:t>
            </a:r>
          </a:p>
          <a:p>
            <a:r>
              <a:rPr lang="en-US" sz="1000" dirty="0">
                <a:latin typeface="FuturaT" pitchFamily="34" charset="0"/>
              </a:rPr>
              <a:t>Black XXX garment bag offered to transport RTW pieces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r>
              <a:rPr lang="en-US" sz="1000" dirty="0">
                <a:latin typeface="FuturaT" pitchFamily="34" charset="0"/>
              </a:rPr>
              <a:t>White XXX garment bag offered for precious and high-end pieces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Advise clients to </a:t>
            </a:r>
            <a:r>
              <a:rPr lang="en-US" sz="1000" dirty="0">
                <a:latin typeface="FuturaT" pitchFamily="34" charset="0"/>
              </a:rPr>
              <a:t>store RTW pieces, dry-cleaned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in a white cotton garment bag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r>
              <a:rPr lang="en-US" sz="1000" dirty="0">
                <a:latin typeface="FuturaT" pitchFamily="34" charset="0"/>
              </a:rPr>
              <a:t>Exclusive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(heavy)</a:t>
            </a:r>
            <a:r>
              <a:rPr lang="en-US" sz="1000" dirty="0">
                <a:latin typeface="FuturaT" pitchFamily="34" charset="0"/>
              </a:rPr>
              <a:t> embroidery pieces should be stored horizontally in their cotton cloth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so as to keep their shape.</a:t>
            </a:r>
            <a:br>
              <a:rPr lang="en-US" sz="1000" dirty="0">
                <a:latin typeface="FuturaT" pitchFamily="34" charset="0"/>
              </a:rPr>
            </a:b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CLEANING</a:t>
            </a:r>
          </a:p>
          <a:p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Follow the </a:t>
            </a:r>
            <a:r>
              <a:rPr lang="en-US" sz="1000" dirty="0">
                <a:latin typeface="FuturaT" pitchFamily="34" charset="0"/>
              </a:rPr>
              <a:t>care instruction tags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r>
              <a:rPr lang="en-US" sz="1000" dirty="0">
                <a:latin typeface="FuturaT" pitchFamily="34" charset="0"/>
              </a:rPr>
              <a:t>In general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: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Do not wash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or</a:t>
            </a:r>
            <a:r>
              <a:rPr lang="en-US" sz="1000" dirty="0">
                <a:latin typeface="FuturaT" pitchFamily="34" charset="0"/>
              </a:rPr>
              <a:t> bleach. Professional dry-clean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only.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latin typeface="FuturaT" pitchFamily="34" charset="0"/>
              </a:rPr>
              <a:t>Cool iron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Buttons should be removed before cleaning or dry-cleaning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Leathers: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take to 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a leather specialist. Leather parts are not taken off during dry cleaning but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treated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 at the end.</a:t>
            </a:r>
          </a:p>
          <a:p>
            <a:pPr marL="171450" indent="-171450">
              <a:buFont typeface="FuturaT" pitchFamily="34" charset="0"/>
              <a:buChar char="–"/>
            </a:pP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Delicate embroider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y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take to 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a Haute Couture specialist.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Embroidery is 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protected and ready-to-wear pieces are dry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-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cleaned inside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-</a:t>
            </a:r>
            <a:r>
              <a:rPr lang="en-US" sz="1000" dirty="0">
                <a:solidFill>
                  <a:prstClr val="black"/>
                </a:solidFill>
                <a:latin typeface="FuturaT" pitchFamily="34" charset="0"/>
              </a:rPr>
              <a:t>out.</a:t>
            </a:r>
          </a:p>
          <a:p>
            <a:pPr lvl="0"/>
            <a:endParaRPr lang="en-US" sz="1000" dirty="0">
              <a:solidFill>
                <a:prstClr val="black"/>
              </a:solidFill>
              <a:latin typeface="FuturaT" pitchFamily="34" charset="0"/>
            </a:endParaRPr>
          </a:p>
          <a:p>
            <a:pPr lvl="0"/>
            <a:endParaRPr lang="en-US" sz="1000" dirty="0">
              <a:solidFill>
                <a:prstClr val="black"/>
              </a:solidFill>
              <a:latin typeface="FuturaT" pitchFamily="34" charset="0"/>
            </a:endParaRPr>
          </a:p>
          <a:p>
            <a:endParaRPr lang="en-US" sz="500" dirty="0">
              <a:solidFill>
                <a:schemeClr val="tx2"/>
              </a:solidFill>
              <a:latin typeface="FuturaT" pitchFamily="34" charset="0"/>
            </a:endParaRPr>
          </a:p>
          <a:p>
            <a:endParaRPr lang="en-US" sz="1000" dirty="0">
              <a:latin typeface="FuturaT" pitchFamily="34" charset="0"/>
            </a:endParaRPr>
          </a:p>
          <a:p>
            <a:endParaRPr lang="en-US" sz="1000" dirty="0">
              <a:latin typeface="Futura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271116"/>
            <a:ext cx="4542865" cy="12454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uturaT" pitchFamily="34" charset="0"/>
              </a:rPr>
              <a:t>CARE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727" y="486946"/>
            <a:ext cx="955919" cy="955919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51520" y="-16351"/>
            <a:ext cx="8892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C00000"/>
                </a:solidFill>
                <a:latin typeface="FuturaTDem" pitchFamily="34" charset="0"/>
              </a:rPr>
              <a:t>THE XXX QUALITY DIFFERENCE – RTW (woven)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775" y="462496"/>
            <a:ext cx="1469961" cy="9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2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1154</Words>
  <Application>Microsoft Office PowerPoint</Application>
  <PresentationFormat>Affichage à l'écran (4:3)</PresentationFormat>
  <Paragraphs>178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FuturaT</vt:lpstr>
      <vt:lpstr>FuturaTDem</vt:lpstr>
      <vt:lpstr>Wingdings</vt:lpstr>
      <vt:lpstr>Thème Office</vt:lpstr>
      <vt:lpstr>Présentation PowerPoint</vt:lpstr>
      <vt:lpstr>Présentation PowerPoint</vt:lpstr>
    </vt:vector>
  </TitlesOfParts>
  <Company>Chanel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Chanel</dc:creator>
  <cp:lastModifiedBy>Flore Merbouh</cp:lastModifiedBy>
  <cp:revision>141</cp:revision>
  <cp:lastPrinted>2013-08-09T14:48:44Z</cp:lastPrinted>
  <dcterms:created xsi:type="dcterms:W3CDTF">2013-03-26T09:12:12Z</dcterms:created>
  <dcterms:modified xsi:type="dcterms:W3CDTF">2018-10-09T12:19:42Z</dcterms:modified>
</cp:coreProperties>
</file>