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575" autoAdjust="0"/>
  </p:normalViewPr>
  <p:slideViewPr>
    <p:cSldViewPr>
      <p:cViewPr varScale="1">
        <p:scale>
          <a:sx n="85" d="100"/>
          <a:sy n="85" d="100"/>
        </p:scale>
        <p:origin x="20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-1602" y="4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22A26-FCF1-435D-A58C-E9220B754A13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69F1A-1F5C-4EF8-B377-0381907EF118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06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6450" y="284163"/>
            <a:ext cx="960438" cy="71913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79768" y="931664"/>
            <a:ext cx="5502679" cy="11449272"/>
          </a:xfrm>
        </p:spPr>
        <p:txBody>
          <a:bodyPr/>
          <a:lstStyle/>
          <a:p>
            <a:r>
              <a:rPr lang="en-US" b="1" dirty="0"/>
              <a:t>MATERIALS AND DETAILS </a:t>
            </a:r>
          </a:p>
          <a:p>
            <a:r>
              <a:rPr lang="en-US" b="1" dirty="0"/>
              <a:t>Please remind </a:t>
            </a:r>
            <a:r>
              <a:rPr lang="en-US" b="1" dirty="0">
                <a:solidFill>
                  <a:srgbClr val="00B050"/>
                </a:solidFill>
              </a:rPr>
              <a:t>participants that the </a:t>
            </a:r>
            <a:r>
              <a:rPr lang="en-US" b="1" dirty="0"/>
              <a:t>cattle is raised for meat and not for </a:t>
            </a:r>
            <a:r>
              <a:rPr lang="en-US" b="1" dirty="0">
                <a:solidFill>
                  <a:srgbClr val="00B050"/>
                </a:solidFill>
              </a:rPr>
              <a:t>hides</a:t>
            </a:r>
            <a:r>
              <a:rPr lang="en-US" b="1" dirty="0"/>
              <a:t>.</a:t>
            </a:r>
          </a:p>
          <a:p>
            <a:r>
              <a:rPr lang="en-US" dirty="0"/>
              <a:t>The most beautiful leather is also the most delicate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>
              <a:defRPr/>
            </a:pPr>
            <a:r>
              <a:rPr lang="en-US" b="0" dirty="0"/>
              <a:t>XXX s</a:t>
            </a:r>
            <a:r>
              <a:rPr lang="en-US" sz="1200" dirty="0"/>
              <a:t>elects the most beautiful and flawless </a:t>
            </a:r>
            <a:r>
              <a:rPr lang="en-US" sz="1200" dirty="0">
                <a:solidFill>
                  <a:srgbClr val="00B050"/>
                </a:solidFill>
              </a:rPr>
              <a:t>hides, always in search of </a:t>
            </a:r>
            <a:r>
              <a:rPr lang="en-US" sz="1200" dirty="0"/>
              <a:t>b</a:t>
            </a:r>
            <a:r>
              <a:rPr lang="en-US" sz="1200" dirty="0">
                <a:sym typeface="Wingdings" pitchFamily="2" charset="2"/>
              </a:rPr>
              <a:t>eauty, softness and durability. 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Lambskin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 </a:t>
            </a:r>
            <a:r>
              <a:rPr lang="en-US" sz="1200" dirty="0">
                <a:solidFill>
                  <a:srgbClr val="00B050"/>
                </a:solidFill>
              </a:rPr>
              <a:t>specific XXX feature</a:t>
            </a:r>
            <a:r>
              <a:rPr lang="en-US" sz="1200" dirty="0"/>
              <a:t>: </a:t>
            </a:r>
            <a:r>
              <a:rPr lang="en-US" sz="1200" dirty="0">
                <a:solidFill>
                  <a:srgbClr val="00B050"/>
                </a:solidFill>
              </a:rPr>
              <a:t>h</a:t>
            </a:r>
            <a:r>
              <a:rPr lang="en-US" sz="1200" dirty="0"/>
              <a:t>istorically used for gloves for its very soft </a:t>
            </a:r>
            <a:r>
              <a:rPr lang="en-US" sz="1200" dirty="0">
                <a:solidFill>
                  <a:srgbClr val="00B050"/>
                </a:solidFill>
              </a:rPr>
              <a:t>feel. </a:t>
            </a:r>
            <a:r>
              <a:rPr lang="en-US" sz="1200" dirty="0"/>
              <a:t>Mademoiselle decided to use </a:t>
            </a:r>
            <a:r>
              <a:rPr lang="en-US" dirty="0">
                <a:solidFill>
                  <a:srgbClr val="00B050"/>
                </a:solidFill>
              </a:rPr>
              <a:t>lambskin</a:t>
            </a:r>
            <a:r>
              <a:rPr lang="en-US" sz="1200" dirty="0"/>
              <a:t> to make handbags and</a:t>
            </a:r>
            <a:r>
              <a:rPr lang="en-US" sz="1200" dirty="0">
                <a:solidFill>
                  <a:srgbClr val="00B050"/>
                </a:solidFill>
              </a:rPr>
              <a:t>, later, two-tone </a:t>
            </a:r>
            <a:r>
              <a:rPr lang="en-US" sz="1200" dirty="0"/>
              <a:t>shoes.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Suckled</a:t>
            </a:r>
            <a:r>
              <a:rPr lang="en-US" sz="1200" baseline="0" dirty="0"/>
              <a:t> lamb from Spain </a:t>
            </a:r>
            <a:r>
              <a:rPr lang="en-US" sz="1200" baseline="0" dirty="0">
                <a:solidFill>
                  <a:srgbClr val="00B050"/>
                </a:solidFill>
              </a:rPr>
              <a:t>provides </a:t>
            </a:r>
            <a:r>
              <a:rPr lang="en-US" sz="1200" dirty="0">
                <a:solidFill>
                  <a:srgbClr val="00B050"/>
                </a:solidFill>
              </a:rPr>
              <a:t>the most expensive </a:t>
            </a:r>
            <a:r>
              <a:rPr lang="en-US" dirty="0">
                <a:solidFill>
                  <a:srgbClr val="00B050"/>
                </a:solidFill>
              </a:rPr>
              <a:t>hides</a:t>
            </a:r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/>
              <a:t>(3</a:t>
            </a:r>
            <a:r>
              <a:rPr lang="en-US" sz="1200" dirty="0">
                <a:solidFill>
                  <a:srgbClr val="00B050"/>
                </a:solidFill>
              </a:rPr>
              <a:t>-</a:t>
            </a:r>
            <a:r>
              <a:rPr lang="en-US" sz="1200" dirty="0"/>
              <a:t>4 months old)</a:t>
            </a:r>
            <a:r>
              <a:rPr lang="en-US" sz="1200" dirty="0">
                <a:solidFill>
                  <a:srgbClr val="00B050"/>
                </a:solidFill>
              </a:rPr>
              <a:t>.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XXX is the </a:t>
            </a:r>
            <a:r>
              <a:rPr lang="en-US" baseline="0" dirty="0">
                <a:solidFill>
                  <a:srgbClr val="00B050"/>
                </a:solidFill>
              </a:rPr>
              <a:t>foremost buyer of lambskins worldwide. Lambskin is rarely </a:t>
            </a:r>
            <a:r>
              <a:rPr lang="en-US" baseline="0" dirty="0"/>
              <a:t>used by competitors </a:t>
            </a:r>
            <a:r>
              <a:rPr lang="en-US" baseline="0" dirty="0">
                <a:solidFill>
                  <a:srgbClr val="00B050"/>
                </a:solidFill>
              </a:rPr>
              <a:t>(or only for lining). Hides</a:t>
            </a:r>
            <a:r>
              <a:rPr lang="en-US" sz="1200" i="0" baseline="0" dirty="0"/>
              <a:t> are classified in</a:t>
            </a:r>
            <a:r>
              <a:rPr lang="en-US" sz="1200" i="0" baseline="0" dirty="0">
                <a:solidFill>
                  <a:srgbClr val="00B050"/>
                </a:solidFill>
              </a:rPr>
              <a:t> four </a:t>
            </a:r>
            <a:r>
              <a:rPr lang="en-US" sz="1200" i="0" baseline="0" dirty="0"/>
              <a:t>categories</a:t>
            </a:r>
            <a:r>
              <a:rPr lang="en-US" sz="1200" i="0" baseline="0" dirty="0">
                <a:solidFill>
                  <a:srgbClr val="00B050"/>
                </a:solidFill>
              </a:rPr>
              <a:t>,</a:t>
            </a:r>
            <a:r>
              <a:rPr lang="en-US" sz="1200" i="0" baseline="0" dirty="0"/>
              <a:t> depending on scratches/ wrinkles/stains</a:t>
            </a:r>
            <a:r>
              <a:rPr lang="en-US" sz="1200" i="0" baseline="0" dirty="0">
                <a:solidFill>
                  <a:srgbClr val="00B050"/>
                </a:solidFill>
              </a:rPr>
              <a:t>,</a:t>
            </a:r>
            <a:r>
              <a:rPr lang="en-US" sz="1200" i="0" dirty="0">
                <a:solidFill>
                  <a:srgbClr val="00B050"/>
                </a:solidFill>
              </a:rPr>
              <a:t> </a:t>
            </a:r>
            <a:r>
              <a:rPr lang="en-US" sz="1200" i="0" baseline="0" dirty="0"/>
              <a:t>etc. XXX buys only </a:t>
            </a:r>
            <a:r>
              <a:rPr lang="en-US" sz="1200" i="0" baseline="0" dirty="0">
                <a:solidFill>
                  <a:srgbClr val="00B050"/>
                </a:solidFill>
              </a:rPr>
              <a:t>top-quality</a:t>
            </a:r>
            <a:r>
              <a:rPr lang="en-US" sz="1200" i="0" dirty="0">
                <a:solidFill>
                  <a:srgbClr val="00B050"/>
                </a:solidFill>
              </a:rPr>
              <a:t> hides</a:t>
            </a:r>
            <a:r>
              <a:rPr lang="en-US" sz="1200" i="0" baseline="0" dirty="0"/>
              <a:t>. </a:t>
            </a:r>
            <a:r>
              <a:rPr lang="en-US" baseline="0" dirty="0">
                <a:solidFill>
                  <a:srgbClr val="00B050"/>
                </a:solidFill>
              </a:rPr>
              <a:t>To attain a beautiful hide, the animal must be raised in a warm climate</a:t>
            </a:r>
            <a:r>
              <a:rPr lang="en-US" dirty="0">
                <a:solidFill>
                  <a:srgbClr val="00B050"/>
                </a:solidFill>
              </a:rPr>
              <a:t> with no temperature variations</a:t>
            </a:r>
            <a:r>
              <a:rPr lang="en-US" baseline="0" dirty="0">
                <a:solidFill>
                  <a:srgbClr val="00B050"/>
                </a:solidFill>
              </a:rPr>
              <a:t>.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Raw </a:t>
            </a:r>
            <a:r>
              <a:rPr lang="en-US" dirty="0">
                <a:solidFill>
                  <a:srgbClr val="00B050"/>
                </a:solidFill>
              </a:rPr>
              <a:t>hides</a:t>
            </a:r>
            <a:r>
              <a:rPr lang="en-US" baseline="0" dirty="0"/>
              <a:t> (from the slaug</a:t>
            </a:r>
            <a:r>
              <a:rPr lang="en-US" baseline="0" dirty="0">
                <a:solidFill>
                  <a:srgbClr val="00B050"/>
                </a:solidFill>
              </a:rPr>
              <a:t>hterho</a:t>
            </a:r>
            <a:r>
              <a:rPr lang="en-US" baseline="0" dirty="0"/>
              <a:t>use) are handled between 80 and 120 times before being transformed into finished leather (delivered by the tannery</a:t>
            </a:r>
            <a:r>
              <a:rPr lang="en-US" baseline="0" dirty="0">
                <a:solidFill>
                  <a:srgbClr val="00B050"/>
                </a:solidFill>
              </a:rPr>
              <a:t>). 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C00000"/>
                </a:solidFill>
              </a:rPr>
              <a:t>Calfskin</a:t>
            </a:r>
            <a:r>
              <a:rPr lang="en-US" b="1" dirty="0"/>
              <a:t> 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France and </a:t>
            </a:r>
            <a:r>
              <a:rPr lang="en-US" sz="1200" dirty="0">
                <a:solidFill>
                  <a:srgbClr val="00B050"/>
                </a:solidFill>
              </a:rPr>
              <a:t>the </a:t>
            </a:r>
            <a:r>
              <a:rPr lang="en-US" sz="1200" dirty="0"/>
              <a:t>Netherlands</a:t>
            </a:r>
            <a:r>
              <a:rPr lang="en-US" sz="1200" baseline="0" dirty="0"/>
              <a:t> are </a:t>
            </a:r>
            <a:r>
              <a:rPr lang="en-US" sz="1200" dirty="0"/>
              <a:t>considered </a:t>
            </a:r>
            <a:r>
              <a:rPr lang="en-US" sz="1200" dirty="0">
                <a:solidFill>
                  <a:srgbClr val="00B050"/>
                </a:solidFill>
              </a:rPr>
              <a:t>to be the best sources </a:t>
            </a:r>
            <a:r>
              <a:rPr lang="en-US" sz="1200" baseline="0" dirty="0"/>
              <a:t>for calfskin (5</a:t>
            </a:r>
            <a:r>
              <a:rPr lang="en-US" sz="1200" baseline="0" dirty="0">
                <a:solidFill>
                  <a:srgbClr val="00B050"/>
                </a:solidFill>
              </a:rPr>
              <a:t>-</a:t>
            </a:r>
            <a:r>
              <a:rPr lang="en-US" sz="1200" baseline="0" dirty="0"/>
              <a:t>6 months old).</a:t>
            </a:r>
            <a:r>
              <a:rPr lang="en-US" dirty="0"/>
              <a:t> </a:t>
            </a:r>
            <a:r>
              <a:rPr lang="en-US" sz="1200" dirty="0"/>
              <a:t>Baby</a:t>
            </a:r>
            <a:r>
              <a:rPr lang="en-US" sz="1200" baseline="0" dirty="0"/>
              <a:t> calf comes from </a:t>
            </a:r>
            <a:r>
              <a:rPr lang="en-US" sz="1200" dirty="0"/>
              <a:t>New Zealand</a:t>
            </a:r>
            <a:r>
              <a:rPr lang="en-US" sz="1200" baseline="0" dirty="0"/>
              <a:t> (less than 5 months </a:t>
            </a:r>
            <a:r>
              <a:rPr lang="en-US" sz="1200" baseline="0" dirty="0">
                <a:solidFill>
                  <a:srgbClr val="00B050"/>
                </a:solidFill>
              </a:rPr>
              <a:t>old</a:t>
            </a:r>
            <a:r>
              <a:rPr lang="en-US" sz="1200" baseline="0" dirty="0"/>
              <a:t>).</a:t>
            </a:r>
            <a:endParaRPr lang="en-US" sz="1200" dirty="0"/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Less delicate, bigger and easier</a:t>
            </a:r>
            <a:r>
              <a:rPr lang="en-US" sz="1200" baseline="0" dirty="0"/>
              <a:t> to work </a:t>
            </a:r>
            <a:r>
              <a:rPr lang="en-US" dirty="0">
                <a:solidFill>
                  <a:srgbClr val="00B050"/>
                </a:solidFill>
              </a:rPr>
              <a:t>with</a:t>
            </a:r>
            <a:r>
              <a:rPr lang="en-US" sz="1200" baseline="0" dirty="0">
                <a:solidFill>
                  <a:srgbClr val="00B050"/>
                </a:solidFill>
              </a:rPr>
              <a:t> </a:t>
            </a:r>
            <a:r>
              <a:rPr lang="en-US" sz="1200" baseline="0" dirty="0"/>
              <a:t>than lambskin, calfskin is </a:t>
            </a:r>
            <a:r>
              <a:rPr lang="en-US" sz="1200" baseline="0" dirty="0">
                <a:solidFill>
                  <a:srgbClr val="00B050"/>
                </a:solidFill>
              </a:rPr>
              <a:t>used more and more frequently</a:t>
            </a:r>
            <a:r>
              <a:rPr lang="en-US" sz="1200" baseline="0" dirty="0"/>
              <a:t> by XXX. 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Long</a:t>
            </a:r>
            <a:r>
              <a:rPr lang="en-US" sz="1200" dirty="0">
                <a:solidFill>
                  <a:srgbClr val="00B050"/>
                </a:solidFill>
              </a:rPr>
              <a:t>-t</a:t>
            </a:r>
            <a:r>
              <a:rPr lang="en-US" sz="1200" dirty="0"/>
              <a:t>erm partnership with selective European tanneries, to guarantee a </a:t>
            </a:r>
            <a:r>
              <a:rPr lang="en-US" sz="1200" dirty="0">
                <a:solidFill>
                  <a:srgbClr val="00B050"/>
                </a:solidFill>
              </a:rPr>
              <a:t>high-quality</a:t>
            </a:r>
            <a:r>
              <a:rPr lang="en-US" sz="1200" dirty="0"/>
              <a:t> final product. </a:t>
            </a:r>
          </a:p>
          <a:p>
            <a:pPr>
              <a:defRPr/>
            </a:pPr>
            <a:r>
              <a:rPr lang="en-US" dirty="0"/>
              <a:t>More than 90% </a:t>
            </a:r>
            <a:r>
              <a:rPr lang="en-US" dirty="0">
                <a:solidFill>
                  <a:srgbClr val="00B050"/>
                </a:solidFill>
              </a:rPr>
              <a:t>of XXX handbags </a:t>
            </a:r>
            <a:r>
              <a:rPr lang="en-US" dirty="0"/>
              <a:t>are made </a:t>
            </a:r>
            <a:r>
              <a:rPr lang="en-US" dirty="0">
                <a:solidFill>
                  <a:srgbClr val="00B050"/>
                </a:solidFill>
              </a:rPr>
              <a:t>of</a:t>
            </a:r>
            <a:r>
              <a:rPr lang="en-US" dirty="0"/>
              <a:t> leather, </a:t>
            </a:r>
            <a:r>
              <a:rPr lang="en-US" dirty="0">
                <a:solidFill>
                  <a:srgbClr val="00B050"/>
                </a:solidFill>
              </a:rPr>
              <a:t>as opposed to </a:t>
            </a:r>
            <a:r>
              <a:rPr lang="en-US" dirty="0"/>
              <a:t>many luxury brands</a:t>
            </a:r>
            <a:r>
              <a:rPr lang="en-US" dirty="0">
                <a:solidFill>
                  <a:srgbClr val="00B050"/>
                </a:solidFill>
              </a:rPr>
              <a:t>, which </a:t>
            </a:r>
            <a:r>
              <a:rPr lang="en-US" dirty="0"/>
              <a:t>use other materials such as canvas for handbags.</a:t>
            </a:r>
            <a:r>
              <a:rPr lang="en-US" dirty="0">
                <a:solidFill>
                  <a:prstClr val="black"/>
                </a:solidFill>
              </a:rPr>
              <a:t> Only 25% of the most </a:t>
            </a:r>
            <a:r>
              <a:rPr lang="en-US" dirty="0">
                <a:solidFill>
                  <a:srgbClr val="00B050"/>
                </a:solidFill>
              </a:rPr>
              <a:t>high-quality</a:t>
            </a:r>
            <a:r>
              <a:rPr lang="en-US" dirty="0">
                <a:solidFill>
                  <a:prstClr val="black"/>
                </a:solidFill>
              </a:rPr>
              <a:t> leathers meet the </a:t>
            </a:r>
            <a:r>
              <a:rPr lang="en-US" dirty="0">
                <a:solidFill>
                  <a:srgbClr val="00B050"/>
                </a:solidFill>
              </a:rPr>
              <a:t>stringent standards of XXX</a:t>
            </a:r>
            <a:r>
              <a:rPr lang="en-US" dirty="0">
                <a:solidFill>
                  <a:prstClr val="black"/>
                </a:solidFill>
              </a:rPr>
              <a:t>.</a:t>
            </a:r>
            <a:endParaRPr lang="en-US" dirty="0"/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C00000"/>
                </a:solidFill>
              </a:rPr>
              <a:t>Fabrics</a:t>
            </a:r>
            <a:r>
              <a:rPr lang="en-US" b="1" baseline="0" dirty="0">
                <a:solidFill>
                  <a:srgbClr val="C00000"/>
                </a:solidFill>
              </a:rPr>
              <a:t> 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Same fabrics that are used</a:t>
            </a:r>
            <a:r>
              <a:rPr lang="en-US" dirty="0">
                <a:solidFill>
                  <a:srgbClr val="00B050"/>
                </a:solidFill>
              </a:rPr>
              <a:t> in </a:t>
            </a:r>
            <a:r>
              <a:rPr lang="en-US" dirty="0"/>
              <a:t>RTW. This allows </a:t>
            </a:r>
            <a:r>
              <a:rPr lang="en-US" dirty="0">
                <a:solidFill>
                  <a:srgbClr val="00B050"/>
                </a:solidFill>
              </a:rPr>
              <a:t>for </a:t>
            </a:r>
            <a:r>
              <a:rPr lang="en-US" dirty="0"/>
              <a:t>a perfect match with RTW and Shoes, </a:t>
            </a:r>
            <a:r>
              <a:rPr lang="en-US" dirty="0">
                <a:solidFill>
                  <a:srgbClr val="00B050"/>
                </a:solidFill>
              </a:rPr>
              <a:t>boosting cross-selling </a:t>
            </a:r>
            <a:r>
              <a:rPr lang="en-US" dirty="0"/>
              <a:t>opportunities. </a:t>
            </a:r>
            <a:endParaRPr lang="en-US" baseline="0" dirty="0"/>
          </a:p>
          <a:p>
            <a:r>
              <a:rPr lang="en-US" b="1" baseline="0" dirty="0">
                <a:solidFill>
                  <a:srgbClr val="C00000"/>
                </a:solidFill>
              </a:rPr>
              <a:t>Lining </a:t>
            </a:r>
          </a:p>
          <a:p>
            <a:pPr>
              <a:defRPr/>
            </a:pPr>
            <a:r>
              <a:rPr lang="en-US" sz="1200" dirty="0">
                <a:solidFill>
                  <a:srgbClr val="00B050"/>
                </a:solidFill>
              </a:rPr>
              <a:t>Light </a:t>
            </a:r>
            <a:r>
              <a:rPr lang="en-US" sz="1200" dirty="0"/>
              <a:t>colors </a:t>
            </a:r>
            <a:r>
              <a:rPr lang="en-US" sz="1200" dirty="0">
                <a:solidFill>
                  <a:srgbClr val="00B050"/>
                </a:solidFill>
              </a:rPr>
              <a:t>for good visibility of the bag’s interior </a:t>
            </a:r>
            <a:r>
              <a:rPr lang="en-US" sz="1200" dirty="0"/>
              <a:t>(faithful to Coco's creation).</a:t>
            </a:r>
            <a:endParaRPr lang="en-US" baseline="0" dirty="0"/>
          </a:p>
          <a:p>
            <a:r>
              <a:rPr lang="en-US" b="1" baseline="0" dirty="0">
                <a:solidFill>
                  <a:srgbClr val="C00000"/>
                </a:solidFill>
              </a:rPr>
              <a:t>Finish</a:t>
            </a:r>
            <a:r>
              <a:rPr lang="en-US" b="1" baseline="0" dirty="0">
                <a:solidFill>
                  <a:srgbClr val="00B050"/>
                </a:solidFill>
              </a:rPr>
              <a:t>es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dirty="0"/>
              <a:t>More than 200 finish</a:t>
            </a:r>
            <a:r>
              <a:rPr lang="en-US" dirty="0">
                <a:solidFill>
                  <a:srgbClr val="00B050"/>
                </a:solidFill>
              </a:rPr>
              <a:t>es</a:t>
            </a:r>
            <a:r>
              <a:rPr lang="en-US" dirty="0"/>
              <a:t> to </a:t>
            </a:r>
            <a:r>
              <a:rPr lang="en-US" dirty="0">
                <a:solidFill>
                  <a:srgbClr val="00B050"/>
                </a:solidFill>
              </a:rPr>
              <a:t>adapt to the endless </a:t>
            </a:r>
            <a:r>
              <a:rPr lang="en-US" dirty="0"/>
              <a:t>creativity of the Studio. </a:t>
            </a:r>
            <a:r>
              <a:rPr lang="en-US" sz="1200" dirty="0"/>
              <a:t>For example: </a:t>
            </a:r>
            <a:r>
              <a:rPr lang="en-US" sz="1200" dirty="0">
                <a:solidFill>
                  <a:srgbClr val="00B050"/>
                </a:solidFill>
              </a:rPr>
              <a:t>patent leather </a:t>
            </a:r>
            <a:r>
              <a:rPr lang="en-US" dirty="0">
                <a:solidFill>
                  <a:srgbClr val="00B050"/>
                </a:solidFill>
              </a:rPr>
              <a:t>is</a:t>
            </a:r>
            <a:r>
              <a:rPr lang="en-US" sz="1200" dirty="0">
                <a:solidFill>
                  <a:srgbClr val="00B050"/>
                </a:solidFill>
              </a:rPr>
              <a:t> made of full-grained hides, </a:t>
            </a:r>
            <a:r>
              <a:rPr lang="en-US" sz="1200" dirty="0"/>
              <a:t>making the handbag color very </a:t>
            </a:r>
            <a:r>
              <a:rPr lang="en-US" sz="1200" dirty="0">
                <a:solidFill>
                  <a:srgbClr val="00B050"/>
                </a:solidFill>
              </a:rPr>
              <a:t>rich</a:t>
            </a:r>
            <a:r>
              <a:rPr lang="en-US" sz="1200" dirty="0"/>
              <a:t> and vivid.</a:t>
            </a:r>
            <a:r>
              <a:rPr lang="en-US" sz="1200" i="1" dirty="0"/>
              <a:t>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The p</a:t>
            </a:r>
            <a:r>
              <a:rPr lang="en-US" sz="1200" dirty="0">
                <a:solidFill>
                  <a:srgbClr val="00B050"/>
                </a:solidFill>
                <a:sym typeface="Wingdings" pitchFamily="2" charset="2"/>
              </a:rPr>
              <a:t>atent leather finish </a:t>
            </a:r>
            <a:r>
              <a:rPr lang="en-US" sz="1200" dirty="0">
                <a:sym typeface="Wingdings" pitchFamily="2" charset="2"/>
              </a:rPr>
              <a:t>prevents handbags from s</a:t>
            </a:r>
            <a:r>
              <a:rPr lang="en-US" sz="1200" dirty="0"/>
              <a:t>ticking or cracking. Supple patent leather</a:t>
            </a:r>
            <a:r>
              <a:rPr lang="en-US" sz="1200" dirty="0">
                <a:solidFill>
                  <a:srgbClr val="00B050"/>
                </a:solidFill>
              </a:rPr>
              <a:t> is </a:t>
            </a:r>
            <a:r>
              <a:rPr lang="en-US" sz="1200" dirty="0"/>
              <a:t>specially developed for</a:t>
            </a:r>
            <a:r>
              <a:rPr lang="en-US" sz="1200" dirty="0">
                <a:solidFill>
                  <a:srgbClr val="00B050"/>
                </a:solidFill>
              </a:rPr>
              <a:t> Iconic handbags so that they can be turned inside-out during production. </a:t>
            </a:r>
          </a:p>
          <a:p>
            <a:r>
              <a:rPr lang="en-US" b="1" baseline="0" dirty="0">
                <a:solidFill>
                  <a:srgbClr val="00B050"/>
                </a:solidFill>
              </a:rPr>
              <a:t>Jewelry chain and hardware</a:t>
            </a:r>
          </a:p>
          <a:p>
            <a:r>
              <a:rPr lang="en-US" b="0" baseline="0" dirty="0">
                <a:solidFill>
                  <a:srgbClr val="00B050"/>
                </a:solidFill>
              </a:rPr>
              <a:t>Iconic</a:t>
            </a:r>
            <a:r>
              <a:rPr lang="en-US" b="0" dirty="0">
                <a:solidFill>
                  <a:srgbClr val="00B050"/>
                </a:solidFill>
              </a:rPr>
              <a:t> handbag </a:t>
            </a:r>
            <a:r>
              <a:rPr lang="en-US" b="0" baseline="0" dirty="0"/>
              <a:t>chains are made </a:t>
            </a:r>
            <a:r>
              <a:rPr lang="en-US" dirty="0">
                <a:solidFill>
                  <a:srgbClr val="00B050"/>
                </a:solidFill>
              </a:rPr>
              <a:t>of</a:t>
            </a:r>
            <a:r>
              <a:rPr lang="en-US" b="0" baseline="0" dirty="0">
                <a:solidFill>
                  <a:srgbClr val="00B050"/>
                </a:solidFill>
              </a:rPr>
              <a:t> </a:t>
            </a:r>
            <a:r>
              <a:rPr lang="en-US" b="0" baseline="0" dirty="0"/>
              <a:t>brass. They </a:t>
            </a:r>
            <a:r>
              <a:rPr lang="en-US" b="0" baseline="0" dirty="0">
                <a:solidFill>
                  <a:srgbClr val="00B050"/>
                </a:solidFill>
              </a:rPr>
              <a:t>are</a:t>
            </a:r>
            <a:r>
              <a:rPr lang="en-US" b="0" baseline="0" dirty="0"/>
              <a:t> galvanized to </a:t>
            </a:r>
            <a:r>
              <a:rPr lang="en-US" b="0" baseline="0" dirty="0">
                <a:solidFill>
                  <a:srgbClr val="00B050"/>
                </a:solidFill>
              </a:rPr>
              <a:t>attain </a:t>
            </a:r>
            <a:r>
              <a:rPr lang="en-US" b="0" baseline="0" dirty="0"/>
              <a:t>their final color and patina. </a:t>
            </a:r>
            <a:r>
              <a:rPr lang="en-US" dirty="0"/>
              <a:t>They are resistant to oxidation and mainly come from Italy and France.</a:t>
            </a:r>
          </a:p>
          <a:p>
            <a:r>
              <a:rPr lang="en-US" dirty="0">
                <a:solidFill>
                  <a:srgbClr val="00B050"/>
                </a:solidFill>
              </a:rPr>
              <a:t>The BOY XXX chain </a:t>
            </a:r>
            <a:r>
              <a:rPr lang="en-US" dirty="0"/>
              <a:t>is made of aluminum </a:t>
            </a:r>
            <a:r>
              <a:rPr lang="en-US" dirty="0">
                <a:solidFill>
                  <a:srgbClr val="00B050"/>
                </a:solidFill>
              </a:rPr>
              <a:t>so that it stays light</a:t>
            </a:r>
            <a:r>
              <a:rPr lang="en-US" dirty="0"/>
              <a:t>.</a:t>
            </a:r>
            <a:endParaRPr lang="en-US" b="0" baseline="0" dirty="0">
              <a:solidFill>
                <a:srgbClr val="92D050"/>
              </a:solidFill>
            </a:endParaRPr>
          </a:p>
          <a:p>
            <a:r>
              <a:rPr lang="en-US" b="1" baseline="0" dirty="0">
                <a:solidFill>
                  <a:srgbClr val="C00000"/>
                </a:solidFill>
              </a:rPr>
              <a:t>Thread and zip </a:t>
            </a:r>
          </a:p>
          <a:p>
            <a:r>
              <a:rPr lang="en-US" sz="1200" dirty="0">
                <a:solidFill>
                  <a:srgbClr val="00B050"/>
                </a:solidFill>
              </a:rPr>
              <a:t>The color of the zipper perfectly matches the color of the leather or material.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There is a focus on every last detail; the thread and zippers perfectly match the leather. </a:t>
            </a:r>
          </a:p>
          <a:p>
            <a:r>
              <a:rPr lang="en-US" b="1" baseline="0" dirty="0"/>
              <a:t>CRAFTSMANSHIP </a:t>
            </a:r>
          </a:p>
          <a:p>
            <a:r>
              <a:rPr lang="en-US" b="1" baseline="0" dirty="0">
                <a:solidFill>
                  <a:srgbClr val="C00000"/>
                </a:solidFill>
              </a:rPr>
              <a:t>Making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baseline="0" dirty="0">
                <a:solidFill>
                  <a:srgbClr val="C00000"/>
                </a:solidFill>
              </a:rPr>
              <a:t>process reminder: </a:t>
            </a:r>
            <a:r>
              <a:rPr lang="en-US" baseline="0" dirty="0"/>
              <a:t>180 operations on average for an Iconic handbag.</a:t>
            </a:r>
          </a:p>
          <a:p>
            <a:pPr>
              <a:defRPr/>
            </a:pPr>
            <a:r>
              <a:rPr lang="en-US" sz="1200" b="1" dirty="0"/>
              <a:t>1- </a:t>
            </a:r>
            <a:r>
              <a:rPr lang="en-US" sz="1200" dirty="0"/>
              <a:t>Cutting</a:t>
            </a:r>
            <a:r>
              <a:rPr lang="en-US" sz="1200" dirty="0">
                <a:solidFill>
                  <a:srgbClr val="00B050"/>
                </a:solidFill>
              </a:rPr>
              <a:t>:</a:t>
            </a:r>
            <a:r>
              <a:rPr lang="en-US" sz="1200" dirty="0"/>
              <a:t> flawless cutting to ensure durability and a perfect match.</a:t>
            </a:r>
          </a:p>
          <a:p>
            <a:pPr>
              <a:defRPr/>
            </a:pPr>
            <a:r>
              <a:rPr lang="en-US" sz="1200" b="1" dirty="0"/>
              <a:t>2- </a:t>
            </a:r>
            <a:r>
              <a:rPr lang="en-US" sz="1200" dirty="0"/>
              <a:t>Quilting: computer-controlled to ensure </a:t>
            </a:r>
            <a:r>
              <a:rPr lang="en-US" sz="1200" dirty="0">
                <a:solidFill>
                  <a:srgbClr val="00B050"/>
                </a:solidFill>
              </a:rPr>
              <a:t>a </a:t>
            </a:r>
            <a:r>
              <a:rPr lang="en-US" sz="1200" dirty="0"/>
              <a:t>perfectly aligned diamond shape.</a:t>
            </a:r>
          </a:p>
          <a:p>
            <a:pPr>
              <a:defRPr/>
            </a:pPr>
            <a:r>
              <a:rPr lang="en-US" sz="1200" b="1" dirty="0"/>
              <a:t>3- </a:t>
            </a:r>
            <a:r>
              <a:rPr lang="en-US" sz="1200" dirty="0"/>
              <a:t>Assemb</a:t>
            </a:r>
            <a:r>
              <a:rPr lang="en-US" sz="1200" dirty="0">
                <a:solidFill>
                  <a:srgbClr val="00B050"/>
                </a:solidFill>
              </a:rPr>
              <a:t>ly</a:t>
            </a:r>
            <a:r>
              <a:rPr lang="en-US" sz="1200" dirty="0"/>
              <a:t>: </a:t>
            </a:r>
            <a:r>
              <a:rPr lang="en-US" sz="1200" dirty="0">
                <a:solidFill>
                  <a:srgbClr val="00B050"/>
                </a:solidFill>
              </a:rPr>
              <a:t>done by hand - two </a:t>
            </a:r>
            <a:r>
              <a:rPr lang="en-US" sz="1200" dirty="0"/>
              <a:t>separate bags in one.</a:t>
            </a:r>
          </a:p>
          <a:p>
            <a:pPr>
              <a:defRPr/>
            </a:pPr>
            <a:r>
              <a:rPr lang="en-US" sz="1200" b="1" dirty="0"/>
              <a:t>4- </a:t>
            </a:r>
            <a:r>
              <a:rPr lang="en-US" sz="1200" dirty="0"/>
              <a:t>Inside out: </a:t>
            </a:r>
            <a:r>
              <a:rPr lang="en-US" sz="1200" dirty="0">
                <a:solidFill>
                  <a:srgbClr val="00B050"/>
                </a:solidFill>
              </a:rPr>
              <a:t>the handbag is carefully turned inside-out.</a:t>
            </a:r>
          </a:p>
          <a:p>
            <a:pPr>
              <a:defRPr/>
            </a:pPr>
            <a:r>
              <a:rPr lang="en-US" sz="1200" b="1" dirty="0"/>
              <a:t>5- </a:t>
            </a:r>
            <a:r>
              <a:rPr lang="en-US" sz="1200" dirty="0"/>
              <a:t>Shaping and finishing </a:t>
            </a:r>
          </a:p>
          <a:p>
            <a:pPr>
              <a:defRPr/>
            </a:pPr>
            <a:r>
              <a:rPr lang="en-US" sz="1200" dirty="0"/>
              <a:t>“</a:t>
            </a:r>
            <a:r>
              <a:rPr lang="en-US" sz="1200" dirty="0">
                <a:solidFill>
                  <a:srgbClr val="00B050"/>
                </a:solidFill>
              </a:rPr>
              <a:t>Jewelry” chain or interlaced chain: entirely </a:t>
            </a:r>
            <a:r>
              <a:rPr lang="en-US" sz="1200" dirty="0"/>
              <a:t>laced by hand.</a:t>
            </a:r>
          </a:p>
          <a:p>
            <a:pPr>
              <a:defRPr/>
            </a:pPr>
            <a:r>
              <a:rPr lang="en-US" sz="1200" b="1" dirty="0"/>
              <a:t>6-</a:t>
            </a:r>
            <a:r>
              <a:rPr lang="en-US" sz="1200" dirty="0"/>
              <a:t> Final touch</a:t>
            </a:r>
            <a:r>
              <a:rPr lang="en-US" sz="1200" dirty="0">
                <a:solidFill>
                  <a:srgbClr val="00B050"/>
                </a:solidFill>
              </a:rPr>
              <a:t>: </a:t>
            </a:r>
            <a:r>
              <a:rPr lang="en-US" sz="1200" dirty="0"/>
              <a:t>quality control, authenticity card and numbering, buffing, polishing.</a:t>
            </a:r>
          </a:p>
          <a:p>
            <a:pPr>
              <a:defRPr/>
            </a:pPr>
            <a:r>
              <a:rPr lang="en-US" sz="1200" b="1" dirty="0"/>
              <a:t>7- </a:t>
            </a:r>
            <a:r>
              <a:rPr lang="en-US" sz="1200" dirty="0"/>
              <a:t>Wrapping</a:t>
            </a:r>
            <a:r>
              <a:rPr lang="en-US" sz="1200" dirty="0">
                <a:solidFill>
                  <a:srgbClr val="00B050"/>
                </a:solidFill>
              </a:rPr>
              <a:t>: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B050"/>
                </a:solidFill>
              </a:rPr>
              <a:t>done carefully to protect the bag </a:t>
            </a:r>
            <a:r>
              <a:rPr lang="en-US" sz="1200" dirty="0"/>
              <a:t>during transport. </a:t>
            </a:r>
          </a:p>
          <a:p>
            <a:pPr>
              <a:defRPr/>
            </a:pPr>
            <a:r>
              <a:rPr lang="en-US" sz="1200" dirty="0"/>
              <a:t>Approximately 7 months of training are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required to pass on the skills </a:t>
            </a:r>
            <a:r>
              <a:rPr lang="en-US" dirty="0"/>
              <a:t>to </a:t>
            </a:r>
            <a:r>
              <a:rPr lang="en-US" sz="1200" dirty="0"/>
              <a:t>younger generations.  </a:t>
            </a:r>
          </a:p>
          <a:p>
            <a:r>
              <a:rPr lang="en-US" sz="1200" dirty="0">
                <a:solidFill>
                  <a:srgbClr val="00B050"/>
                </a:solidFill>
              </a:rPr>
              <a:t>The Boy 3 topstitching must</a:t>
            </a:r>
            <a:r>
              <a:rPr lang="en-US" sz="1200" dirty="0"/>
              <a:t> be perfectly parallel</a:t>
            </a:r>
            <a:r>
              <a:rPr lang="en-US" sz="1200" baseline="0" dirty="0"/>
              <a:t> and </a:t>
            </a:r>
            <a:r>
              <a:rPr lang="en-US" sz="1200" baseline="0" dirty="0">
                <a:solidFill>
                  <a:srgbClr val="00B050"/>
                </a:solidFill>
              </a:rPr>
              <a:t>consistent down to the closest </a:t>
            </a:r>
            <a:r>
              <a:rPr lang="en-US" sz="1200" baseline="0" dirty="0"/>
              <a:t>millimeter.</a:t>
            </a:r>
          </a:p>
          <a:p>
            <a:r>
              <a:rPr lang="en-US" baseline="0" dirty="0"/>
              <a:t>Stitching is </a:t>
            </a:r>
            <a:r>
              <a:rPr lang="en-US" baseline="0" dirty="0">
                <a:solidFill>
                  <a:srgbClr val="00B050"/>
                </a:solidFill>
              </a:rPr>
              <a:t>done</a:t>
            </a:r>
            <a:r>
              <a:rPr lang="en-US" baseline="0" dirty="0"/>
              <a:t> by hand. All </a:t>
            </a:r>
            <a:r>
              <a:rPr lang="en-US" baseline="0" dirty="0">
                <a:solidFill>
                  <a:srgbClr val="00B050"/>
                </a:solidFill>
              </a:rPr>
              <a:t>of </a:t>
            </a:r>
            <a:r>
              <a:rPr lang="en-US" baseline="0" dirty="0"/>
              <a:t>our suppliers use the same technique. </a:t>
            </a:r>
          </a:p>
          <a:p>
            <a:r>
              <a:rPr lang="en-US" baseline="0" dirty="0"/>
              <a:t>Suppliers </a:t>
            </a:r>
            <a:r>
              <a:rPr lang="en-US" baseline="0" dirty="0">
                <a:solidFill>
                  <a:srgbClr val="00B050"/>
                </a:solidFill>
              </a:rPr>
              <a:t>must</a:t>
            </a:r>
            <a:r>
              <a:rPr lang="en-US" baseline="0" dirty="0"/>
              <a:t> adapt to new demands from XXX. They must renew </a:t>
            </a:r>
            <a:r>
              <a:rPr lang="en-US" baseline="0" dirty="0">
                <a:solidFill>
                  <a:srgbClr val="00B050"/>
                </a:solidFill>
              </a:rPr>
              <a:t>certain</a:t>
            </a:r>
            <a:r>
              <a:rPr lang="en-US" baseline="0" dirty="0"/>
              <a:t> manufacturing techniques in order to produce all the handbags.</a:t>
            </a:r>
          </a:p>
          <a:p>
            <a:r>
              <a:rPr lang="en-US" baseline="0" dirty="0">
                <a:solidFill>
                  <a:srgbClr val="00B050"/>
                </a:solidFill>
              </a:rPr>
              <a:t>The manufacturing of Iconic handbags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aseline="0" dirty="0"/>
              <a:t>is a very precise process mastered by few suppliers.</a:t>
            </a:r>
            <a:r>
              <a:rPr lang="en-US" baseline="0" dirty="0">
                <a:solidFill>
                  <a:srgbClr val="00B050"/>
                </a:solidFill>
              </a:rPr>
              <a:t> It requires creating a structured form for the handbag</a:t>
            </a:r>
            <a:r>
              <a:rPr lang="en-US" dirty="0">
                <a:solidFill>
                  <a:srgbClr val="00B050"/>
                </a:solidFill>
              </a:rPr>
              <a:t> using very supple leathers, </a:t>
            </a:r>
            <a:r>
              <a:rPr lang="en-US" dirty="0"/>
              <a:t>such as lambskin. </a:t>
            </a:r>
            <a:r>
              <a:rPr lang="en-US" dirty="0">
                <a:solidFill>
                  <a:srgbClr val="00B050"/>
                </a:solidFill>
              </a:rPr>
              <a:t>Keep in mind that it takes at least three lambskins to </a:t>
            </a:r>
            <a:r>
              <a:rPr lang="en-US" dirty="0"/>
              <a:t>make </a:t>
            </a:r>
            <a:r>
              <a:rPr lang="en-US" dirty="0">
                <a:solidFill>
                  <a:srgbClr val="00B050"/>
                </a:solidFill>
              </a:rPr>
              <a:t>an</a:t>
            </a:r>
            <a:r>
              <a:rPr lang="en-US" dirty="0"/>
              <a:t> A58600.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9F1A-1F5C-4EF8-B377-0381907EF11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188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2362200" cy="17716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79768" y="2515840"/>
            <a:ext cx="5502679" cy="7056784"/>
          </a:xfrm>
        </p:spPr>
        <p:txBody>
          <a:bodyPr/>
          <a:lstStyle/>
          <a:p>
            <a:pPr algn="just"/>
            <a:r>
              <a:rPr lang="en-US" b="1" baseline="0" dirty="0"/>
              <a:t>QUALITY CONTROL</a:t>
            </a:r>
          </a:p>
          <a:p>
            <a:pPr algn="just"/>
            <a:r>
              <a:rPr lang="en-US" b="1" baseline="0" dirty="0">
                <a:solidFill>
                  <a:srgbClr val="C00000"/>
                </a:solidFill>
              </a:rPr>
              <a:t>Lab test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LEATHER: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Dye solidity is tested against friction, climatic conditions, tests for abrasion and exposure to </a:t>
            </a:r>
            <a:r>
              <a:rPr lang="en-US" dirty="0"/>
              <a:t>light. </a:t>
            </a:r>
            <a:endParaRPr lang="en-US" b="0" baseline="0" dirty="0"/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>
                <a:solidFill>
                  <a:srgbClr val="00B050"/>
                </a:solidFill>
              </a:rPr>
              <a:t>HARDWARE: </a:t>
            </a:r>
            <a:r>
              <a:rPr lang="en-US" dirty="0"/>
              <a:t>Our clients are international and travel a lot</a:t>
            </a:r>
            <a:r>
              <a:rPr lang="en-US" dirty="0">
                <a:solidFill>
                  <a:srgbClr val="00B050"/>
                </a:solidFill>
              </a:rPr>
              <a:t>; </a:t>
            </a:r>
            <a:r>
              <a:rPr lang="en-US" dirty="0"/>
              <a:t>they expose their handbags to very specific climate conditions. </a:t>
            </a:r>
            <a:r>
              <a:rPr lang="en-US" dirty="0">
                <a:solidFill>
                  <a:srgbClr val="00B050"/>
                </a:solidFill>
              </a:rPr>
              <a:t>Tests helps us to prevent problems that may occur while traveling and </a:t>
            </a:r>
            <a:r>
              <a:rPr lang="en-US" dirty="0"/>
              <a:t>to adapt the spare parts accordingly.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B050"/>
                </a:solidFill>
              </a:rPr>
              <a:t>The materials are also tested for climate </a:t>
            </a:r>
            <a:r>
              <a:rPr lang="en-US" dirty="0"/>
              <a:t>compatibility to check </a:t>
            </a:r>
            <a:r>
              <a:rPr lang="en-US" dirty="0">
                <a:solidFill>
                  <a:srgbClr val="00B050"/>
                </a:solidFill>
              </a:rPr>
              <a:t>if oxidation might occur</a:t>
            </a:r>
            <a:r>
              <a:rPr lang="en-US" dirty="0"/>
              <a:t>.  </a:t>
            </a:r>
            <a:endParaRPr lang="en-US" b="0" baseline="0" dirty="0"/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>
                <a:solidFill>
                  <a:srgbClr val="C00000"/>
                </a:solidFill>
              </a:rPr>
              <a:t>Quality Control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Statistical means </a:t>
            </a:r>
            <a:r>
              <a:rPr lang="en-US" b="0" baseline="0" dirty="0">
                <a:solidFill>
                  <a:srgbClr val="00B050"/>
                </a:solidFill>
              </a:rPr>
              <a:t>that </a:t>
            </a:r>
            <a:r>
              <a:rPr lang="en-US" b="0" baseline="0" dirty="0"/>
              <a:t>approximately 30% of handbags </a:t>
            </a:r>
            <a:r>
              <a:rPr lang="en-US" b="0" baseline="0" dirty="0">
                <a:solidFill>
                  <a:srgbClr val="00B050"/>
                </a:solidFill>
              </a:rPr>
              <a:t>are inspected </a:t>
            </a:r>
            <a:r>
              <a:rPr lang="en-US" b="0" baseline="0" dirty="0"/>
              <a:t>(except </a:t>
            </a:r>
            <a:r>
              <a:rPr lang="en-US" b="0" baseline="0" dirty="0">
                <a:solidFill>
                  <a:srgbClr val="00B050"/>
                </a:solidFill>
              </a:rPr>
              <a:t>Verneuil </a:t>
            </a:r>
            <a:r>
              <a:rPr lang="en-US" b="0" baseline="0" dirty="0"/>
              <a:t>handbags, which </a:t>
            </a:r>
            <a:r>
              <a:rPr lang="en-US" dirty="0"/>
              <a:t>are</a:t>
            </a:r>
            <a:r>
              <a:rPr lang="en-US" b="0" baseline="0" dirty="0"/>
              <a:t> inspected on site)</a:t>
            </a:r>
            <a:r>
              <a:rPr lang="en-US" b="0" baseline="0" dirty="0">
                <a:solidFill>
                  <a:srgbClr val="00B050"/>
                </a:solidFill>
              </a:rPr>
              <a:t>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Visual check </a:t>
            </a:r>
            <a:r>
              <a:rPr lang="en-US" sz="1200" dirty="0">
                <a:solidFill>
                  <a:srgbClr val="00B050"/>
                </a:solidFill>
              </a:rPr>
              <a:t>of </a:t>
            </a:r>
            <a:r>
              <a:rPr lang="en-US" sz="1200" dirty="0"/>
              <a:t>50 different points with </a:t>
            </a:r>
            <a:r>
              <a:rPr lang="en-US" sz="1200" dirty="0">
                <a:solidFill>
                  <a:srgbClr val="00B050"/>
                </a:solidFill>
              </a:rPr>
              <a:t>the master product</a:t>
            </a:r>
            <a:r>
              <a:rPr lang="en-US" sz="1200" dirty="0"/>
              <a:t>: 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sz="1200" dirty="0"/>
              <a:t>hain length/ clasp, zip  function/ quilting alignment/ authenticity number</a:t>
            </a:r>
            <a:r>
              <a:rPr lang="en-US" sz="1200" dirty="0">
                <a:solidFill>
                  <a:srgbClr val="00B050"/>
                </a:solidFill>
              </a:rPr>
              <a:t>,</a:t>
            </a:r>
            <a:r>
              <a:rPr lang="en-US" sz="1200" dirty="0"/>
              <a:t> etc.</a:t>
            </a:r>
          </a:p>
          <a:p>
            <a:pPr algn="just"/>
            <a:r>
              <a:rPr lang="en-US" baseline="0" dirty="0">
                <a:solidFill>
                  <a:srgbClr val="00B050"/>
                </a:solidFill>
              </a:rPr>
              <a:t>The inspection is carried out </a:t>
            </a:r>
            <a:r>
              <a:rPr lang="en-US" baseline="0" dirty="0"/>
              <a:t>with gloves.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Pens are not allowed on the inspection </a:t>
            </a:r>
            <a:r>
              <a:rPr lang="en-US" dirty="0"/>
              <a:t>tables</a:t>
            </a:r>
            <a:r>
              <a:rPr lang="en-US" baseline="0" dirty="0"/>
              <a:t>. </a:t>
            </a:r>
          </a:p>
          <a:p>
            <a:pPr algn="just"/>
            <a:r>
              <a:rPr lang="en-US" baseline="0" dirty="0"/>
              <a:t>Chain length </a:t>
            </a:r>
            <a:r>
              <a:rPr lang="en-US" baseline="0" dirty="0">
                <a:solidFill>
                  <a:srgbClr val="00B050"/>
                </a:solidFill>
              </a:rPr>
              <a:t>inspection allows for a leeway of </a:t>
            </a:r>
            <a:r>
              <a:rPr lang="en-US" dirty="0">
                <a:solidFill>
                  <a:srgbClr val="00B050"/>
                </a:solidFill>
              </a:rPr>
              <a:t>1.5 cm </a:t>
            </a:r>
            <a:r>
              <a:rPr lang="en-US" dirty="0">
                <a:sym typeface="Wingdings" pitchFamily="2" charset="2"/>
              </a:rPr>
              <a:t> High precision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. </a:t>
            </a:r>
            <a:endParaRPr lang="en-US" baseline="0" dirty="0">
              <a:solidFill>
                <a:srgbClr val="00B050"/>
              </a:solidFill>
            </a:endParaRPr>
          </a:p>
          <a:p>
            <a:pPr algn="just"/>
            <a:r>
              <a:rPr lang="en-US" b="1" baseline="0" dirty="0"/>
              <a:t>CARE </a:t>
            </a:r>
          </a:p>
          <a:p>
            <a:pPr algn="just"/>
            <a:r>
              <a:rPr lang="en-US" b="1" baseline="0" dirty="0">
                <a:solidFill>
                  <a:srgbClr val="C00000"/>
                </a:solidFill>
              </a:rPr>
              <a:t>Service</a:t>
            </a:r>
          </a:p>
          <a:p>
            <a:pPr algn="just"/>
            <a:r>
              <a:rPr lang="en-US" baseline="0" dirty="0"/>
              <a:t>Inform </a:t>
            </a:r>
            <a:r>
              <a:rPr lang="en-US" baseline="0" dirty="0">
                <a:solidFill>
                  <a:srgbClr val="00B050"/>
                </a:solidFill>
              </a:rPr>
              <a:t>them </a:t>
            </a:r>
            <a:r>
              <a:rPr lang="en-US" baseline="0" dirty="0"/>
              <a:t>that each handbag comes with a detailed care</a:t>
            </a:r>
            <a:r>
              <a:rPr lang="en-US" dirty="0"/>
              <a:t> instruction leaflet and polishing towel.</a:t>
            </a:r>
          </a:p>
          <a:p>
            <a:pPr algn="just"/>
            <a:r>
              <a:rPr lang="en-US" b="1" baseline="0" dirty="0">
                <a:solidFill>
                  <a:srgbClr val="00B050"/>
                </a:solidFill>
              </a:rPr>
              <a:t>Wear</a:t>
            </a:r>
          </a:p>
          <a:p>
            <a:pPr algn="just"/>
            <a:r>
              <a:rPr lang="en-US" dirty="0"/>
              <a:t>Lambskin is beautiful and delicate. </a:t>
            </a:r>
            <a:r>
              <a:rPr lang="en-US" dirty="0">
                <a:solidFill>
                  <a:srgbClr val="00B050"/>
                </a:solidFill>
              </a:rPr>
              <a:t>Advise clients to take very good care of their lambskin handbag. Inform them of the risk of color transfer if a dark bag is worn against light-colored jeans, for example (or vice-versa</a:t>
            </a:r>
            <a:r>
              <a:rPr lang="en-US" dirty="0"/>
              <a:t>). </a:t>
            </a:r>
          </a:p>
          <a:p>
            <a:pPr algn="just"/>
            <a:r>
              <a:rPr lang="en-US" dirty="0"/>
              <a:t>Preventing </a:t>
            </a:r>
            <a:r>
              <a:rPr lang="en-US" dirty="0">
                <a:solidFill>
                  <a:srgbClr val="00B050"/>
                </a:solidFill>
              </a:rPr>
              <a:t>misuse</a:t>
            </a:r>
            <a:r>
              <a:rPr lang="en-US" dirty="0"/>
              <a:t> will help </a:t>
            </a:r>
            <a:r>
              <a:rPr lang="en-US" dirty="0">
                <a:solidFill>
                  <a:srgbClr val="00B050"/>
                </a:solidFill>
              </a:rPr>
              <a:t>clients keep their </a:t>
            </a:r>
            <a:r>
              <a:rPr lang="en-US" dirty="0"/>
              <a:t>product in perfect condition.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Fabrics are not </a:t>
            </a:r>
            <a:r>
              <a:rPr lang="en-US" sz="1200" dirty="0">
                <a:solidFill>
                  <a:srgbClr val="00B050"/>
                </a:solidFill>
              </a:rPr>
              <a:t>intended</a:t>
            </a:r>
            <a:r>
              <a:rPr lang="en-US" sz="1200" dirty="0"/>
              <a:t> for everyday </a:t>
            </a:r>
            <a:r>
              <a:rPr lang="en-US" sz="1200" dirty="0">
                <a:solidFill>
                  <a:srgbClr val="00B050"/>
                </a:solidFill>
              </a:rPr>
              <a:t>use, </a:t>
            </a:r>
            <a:r>
              <a:rPr lang="en-US" sz="1200" dirty="0"/>
              <a:t>as they can be damaged or stained by repetitive frictio</a:t>
            </a:r>
            <a:r>
              <a:rPr lang="en-US" sz="1200" dirty="0">
                <a:solidFill>
                  <a:srgbClr val="00B050"/>
                </a:solidFill>
              </a:rPr>
              <a:t>n</a:t>
            </a:r>
            <a:r>
              <a:rPr lang="en-US" sz="1200" dirty="0"/>
              <a:t> with stiff garments (jeans).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>
                <a:solidFill>
                  <a:srgbClr val="C00000"/>
                </a:solidFill>
              </a:rPr>
              <a:t>Storage </a:t>
            </a:r>
          </a:p>
          <a:p>
            <a:pPr algn="just"/>
            <a:r>
              <a:rPr lang="en-US" dirty="0">
                <a:solidFill>
                  <a:srgbClr val="00B050"/>
                </a:solidFill>
              </a:rPr>
              <a:t>Advise clients to: </a:t>
            </a:r>
            <a:r>
              <a:rPr lang="en-US" dirty="0"/>
              <a:t>Fill handbags with tissue paper. Store them inside their pouch and box</a:t>
            </a:r>
            <a:r>
              <a:rPr lang="en-US" dirty="0">
                <a:solidFill>
                  <a:srgbClr val="00B050"/>
                </a:solidFill>
              </a:rPr>
              <a:t>. Wrap the chain, as it </a:t>
            </a:r>
            <a:r>
              <a:rPr lang="en-US" dirty="0"/>
              <a:t>might stain the leather.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B050"/>
                </a:solidFill>
              </a:rPr>
              <a:t>The s</a:t>
            </a:r>
            <a:r>
              <a:rPr lang="en-US" sz="1200" dirty="0">
                <a:solidFill>
                  <a:srgbClr val="00B050"/>
                </a:solidFill>
              </a:rPr>
              <a:t>ame </a:t>
            </a:r>
            <a:r>
              <a:rPr lang="en-US" sz="1200" dirty="0"/>
              <a:t>careful wrapping should be done when </a:t>
            </a:r>
            <a:r>
              <a:rPr lang="en-US" sz="1200" dirty="0">
                <a:solidFill>
                  <a:srgbClr val="00B050"/>
                </a:solidFill>
              </a:rPr>
              <a:t>sending a bag </a:t>
            </a:r>
            <a:r>
              <a:rPr lang="en-US" sz="1200" dirty="0"/>
              <a:t>to a XXX repair center.</a:t>
            </a:r>
          </a:p>
          <a:p>
            <a:pPr algn="just">
              <a:defRPr/>
            </a:pPr>
            <a:r>
              <a:rPr lang="en-US" b="1" dirty="0">
                <a:solidFill>
                  <a:srgbClr val="C00000"/>
                </a:solidFill>
              </a:rPr>
              <a:t>Cleaning</a:t>
            </a:r>
          </a:p>
          <a:p>
            <a:pPr algn="just">
              <a:defRPr/>
            </a:pPr>
            <a:r>
              <a:rPr lang="en-US" dirty="0"/>
              <a:t>Use 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/>
              <a:t> towel or a soft </a:t>
            </a:r>
            <a:r>
              <a:rPr lang="en-US" dirty="0">
                <a:solidFill>
                  <a:srgbClr val="00B050"/>
                </a:solidFill>
              </a:rPr>
              <a:t>white absorbent </a:t>
            </a:r>
            <a:r>
              <a:rPr lang="en-US" dirty="0"/>
              <a:t>cotton cloth that doesn't pill to dry the handbag if it gets wet. Use one polishing towel for one handbag only. </a:t>
            </a:r>
          </a:p>
          <a:p>
            <a:pPr algn="just"/>
            <a:r>
              <a:rPr lang="en-US" dirty="0">
                <a:solidFill>
                  <a:srgbClr val="00B050"/>
                </a:solidFill>
              </a:rPr>
              <a:t>The</a:t>
            </a:r>
            <a:r>
              <a:rPr lang="en-US" dirty="0"/>
              <a:t> polishing towel will be discolored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 which is</a:t>
            </a:r>
            <a:r>
              <a:rPr lang="en-US" dirty="0">
                <a:sym typeface="Wingdings" pitchFamily="2" charset="2"/>
              </a:rPr>
              <a:t> normal.</a:t>
            </a:r>
          </a:p>
          <a:p>
            <a:pPr algn="just"/>
            <a:r>
              <a:rPr lang="en-US" dirty="0">
                <a:sym typeface="Wingdings" pitchFamily="2" charset="2"/>
              </a:rPr>
              <a:t>Advise clients not to try to clean the lining by themselves. Inform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them that this </a:t>
            </a:r>
            <a:r>
              <a:rPr lang="en-US" dirty="0">
                <a:sym typeface="Wingdings" pitchFamily="2" charset="2"/>
              </a:rPr>
              <a:t>can be done by XXX (charged). 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A leather </a:t>
            </a:r>
            <a:r>
              <a:rPr lang="en-US" dirty="0"/>
              <a:t>specialis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dirty="0"/>
              <a:t> care center list </a:t>
            </a:r>
            <a:r>
              <a:rPr lang="en-US" dirty="0">
                <a:solidFill>
                  <a:srgbClr val="00B050"/>
                </a:solidFill>
              </a:rPr>
              <a:t>is</a:t>
            </a:r>
            <a:r>
              <a:rPr lang="en-US" dirty="0"/>
              <a:t> available in Boutiques (to be confirmed according to regions).</a:t>
            </a:r>
          </a:p>
          <a:p>
            <a:pPr>
              <a:defRPr/>
            </a:pPr>
            <a:r>
              <a:rPr lang="en-US" dirty="0"/>
              <a:t>Local repair center,  Global After-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/>
              <a:t>ale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/>
              <a:t> Service Center at our global distribution center.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69F1A-1F5C-4EF8-B377-0381907EF11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18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40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39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86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98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48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4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17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59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93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5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3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5444E-F589-4029-A860-DD3FAB1B51D9}" type="datetimeFigureOut">
              <a:rPr lang="en-GB" smtClean="0"/>
              <a:pPr/>
              <a:t>09/10/2018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B5A5-3030-460B-8BF3-F7E3AC53C10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7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381246"/>
            <a:ext cx="4320480" cy="533645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000" dirty="0">
                <a:latin typeface="FuturaT" pitchFamily="34" charset="0"/>
              </a:rPr>
              <a:t>Selection of the most beautiful and flawless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leathers.</a:t>
            </a:r>
          </a:p>
          <a:p>
            <a:pPr>
              <a:defRPr/>
            </a:pPr>
            <a:endParaRPr lang="en-US" sz="1000" dirty="0">
              <a:solidFill>
                <a:srgbClr val="C0000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LAMBSKIN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From suckled lamb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</a:t>
            </a:r>
            <a:r>
              <a:rPr lang="en-US" sz="1000" dirty="0">
                <a:latin typeface="FuturaT" pitchFamily="34" charset="0"/>
              </a:rPr>
              <a:t> mainly from Spain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Choice of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noble lambskins </a:t>
            </a:r>
            <a:r>
              <a:rPr lang="en-US" sz="1000" dirty="0">
                <a:latin typeface="FuturaT" pitchFamily="34" charset="0"/>
              </a:rPr>
              <a:t>with thin hair for the finest grain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</a:t>
            </a:r>
            <a:r>
              <a:rPr lang="en-US" sz="1000" dirty="0">
                <a:latin typeface="FuturaT" pitchFamily="34" charset="0"/>
              </a:rPr>
              <a:t>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Few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natural markings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, best quality worldwide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 Delicate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and supple: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a XXX signature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CALFSKIN</a:t>
            </a:r>
            <a:r>
              <a:rPr lang="en-US" sz="1000" dirty="0">
                <a:latin typeface="FuturaT" pitchFamily="34" charset="0"/>
              </a:rPr>
              <a:t>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From suckled calves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</a:t>
            </a:r>
            <a:r>
              <a:rPr lang="en-US" sz="1000" dirty="0">
                <a:latin typeface="FuturaT" pitchFamily="34" charset="0"/>
              </a:rPr>
              <a:t> mainly from France and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the</a:t>
            </a:r>
            <a:r>
              <a:rPr lang="en-US" sz="1000" dirty="0">
                <a:latin typeface="FuturaT" pitchFamily="34" charset="0"/>
              </a:rPr>
              <a:t> Netherlands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Offers a wide range of finish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es.</a:t>
            </a:r>
            <a:r>
              <a:rPr lang="en-US" sz="1000" dirty="0">
                <a:latin typeface="FuturaT" pitchFamily="34" charset="0"/>
              </a:rPr>
              <a:t>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 Few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natural markings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, finest grain and durability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FABRICS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Same suppliers as for RTW.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Tweed, silk satin and jersey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 marL="171450" indent="-171450">
              <a:buFont typeface="Wingdings"/>
              <a:buChar char="à"/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Highest quality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; they match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RTW and Shoes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FINISH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ES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More than 200 leather finish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es</a:t>
            </a:r>
            <a:r>
              <a:rPr lang="en-US" sz="1000" dirty="0">
                <a:latin typeface="FuturaT" pitchFamily="34" charset="0"/>
              </a:rPr>
              <a:t> available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r>
              <a:rPr lang="en-US" sz="1000" dirty="0">
                <a:latin typeface="FuturaT" pitchFamily="34" charset="0"/>
              </a:rPr>
              <a:t> 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 No limit in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terms of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creativity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JEWELRY CHAIN AND HARDWARE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Made of galvanized brass for 2.55 and TC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and </a:t>
            </a:r>
            <a:r>
              <a:rPr lang="en-US" sz="1000" dirty="0">
                <a:latin typeface="FuturaT" pitchFamily="34" charset="0"/>
              </a:rPr>
              <a:t>aluminum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for Boy </a:t>
            </a:r>
            <a:r>
              <a:rPr lang="en-US" sz="1000" dirty="0">
                <a:latin typeface="FuturaT" pitchFamily="34" charset="0"/>
              </a:rPr>
              <a:t>(lighter as its chain is bigger)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Durable,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resilient in terms of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color and shine, wide range of metallic colors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LINING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Made of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sheepskin leather </a:t>
            </a:r>
            <a:r>
              <a:rPr lang="en-US" sz="1000" dirty="0">
                <a:latin typeface="FuturaT" pitchFamily="34" charset="0"/>
              </a:rPr>
              <a:t>from New Zealand for 2.55 and Timeless Classic handbags or fabrics (satin, ottoman or </a:t>
            </a:r>
            <a:r>
              <a:rPr lang="en-US" sz="1000" dirty="0">
                <a:solidFill>
                  <a:srgbClr val="00B0F0"/>
                </a:solidFill>
                <a:latin typeface="FuturaT" pitchFamily="34" charset="0"/>
              </a:rPr>
              <a:t>driffo</a:t>
            </a:r>
            <a:r>
              <a:rPr lang="en-US" sz="1000" dirty="0">
                <a:latin typeface="FuturaT" pitchFamily="34" charset="0"/>
              </a:rPr>
              <a:t>).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Resilience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and large choice of colors to match leather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THREAD AND ZIP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More than 1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</a:t>
            </a:r>
            <a:r>
              <a:rPr lang="en-US" sz="1000" dirty="0">
                <a:latin typeface="FuturaT" pitchFamily="34" charset="0"/>
              </a:rPr>
              <a:t>300 color choices for the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best color combination with leathe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r.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260648"/>
            <a:ext cx="4320480" cy="10801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latin typeface="FuturaT" pitchFamily="34" charset="0"/>
              </a:rPr>
              <a:t>MATERIALS &amp; DETAILS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260648"/>
            <a:ext cx="4536504" cy="10801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FuturaT" pitchFamily="34" charset="0"/>
              </a:rPr>
              <a:t>CRAFTSMANSHIP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1381246"/>
            <a:ext cx="4536504" cy="533645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000" dirty="0">
                <a:latin typeface="FuturaT" pitchFamily="34" charset="0"/>
              </a:rPr>
              <a:t>Made in France or Italy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A structured handbag with a very soft and supple material (lambskin)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marL="171450" indent="-171450">
              <a:buFont typeface="Wingdings"/>
              <a:buChar char="à"/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Uniqueness, XXX signature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Long-term partnership with a few selected manufacturers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in </a:t>
            </a:r>
            <a:r>
              <a:rPr lang="en-US" sz="1000" dirty="0">
                <a:latin typeface="FuturaT" pitchFamily="34" charset="0"/>
              </a:rPr>
              <a:t>France and Italy.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latin typeface="FuturaT" pitchFamily="34" charset="0"/>
              </a:rPr>
              <a:t>High adaptability to the Studio's creativity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 Continuously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working together to improve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quality and creativity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 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 marL="171450" indent="-171450">
              <a:buFontTx/>
              <a:buChar char="-"/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MAKING PROCESS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Each handbag is manufactured like</a:t>
            </a:r>
            <a:r>
              <a:rPr lang="en-US" sz="1000" dirty="0">
                <a:latin typeface="FuturaT" pitchFamily="34" charset="0"/>
              </a:rPr>
              <a:t> a garment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180 operations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required, mostly done by hand: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Assembled by hand</a:t>
            </a:r>
            <a:r>
              <a:rPr lang="en-US" sz="1000" dirty="0">
                <a:latin typeface="FuturaT" pitchFamily="34" charset="0"/>
              </a:rPr>
              <a:t>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two</a:t>
            </a:r>
            <a:r>
              <a:rPr lang="en-US" sz="1000" dirty="0">
                <a:latin typeface="FuturaT" pitchFamily="34" charset="0"/>
              </a:rPr>
              <a:t> separate bags in one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Turned inside out by hand: inside-out </a:t>
            </a:r>
            <a:r>
              <a:rPr lang="en-US" sz="1000" dirty="0">
                <a:latin typeface="FuturaT" pitchFamily="34" charset="0"/>
              </a:rPr>
              <a:t>like a garment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Leather ribbon and chain interlaced by hand</a:t>
            </a:r>
          </a:p>
          <a:p>
            <a:pPr marL="171450" indent="-171450">
              <a:buFontTx/>
              <a:buChar char="-"/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Identification: A unique number is allocated to each handbag (sticker + authenticity card)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Approximately 7 months of training are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required</a:t>
            </a:r>
            <a:r>
              <a:rPr lang="en-US" sz="1000" dirty="0">
                <a:latin typeface="FuturaT" pitchFamily="34" charset="0"/>
              </a:rPr>
              <a:t> to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pass on the skills to </a:t>
            </a:r>
            <a:r>
              <a:rPr lang="en-US" sz="1000" dirty="0">
                <a:latin typeface="FuturaT" pitchFamily="34" charset="0"/>
              </a:rPr>
              <a:t>younger generations. </a:t>
            </a: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The a</a:t>
            </a:r>
            <a:r>
              <a:rPr lang="en-US" sz="1000" dirty="0">
                <a:latin typeface="FuturaT" pitchFamily="34" charset="0"/>
              </a:rPr>
              <a:t>verage number of years of experience among our leather craftsmen and craftswomen is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14</a:t>
            </a:r>
            <a:r>
              <a:rPr lang="en-US" sz="1000" dirty="0">
                <a:latin typeface="FuturaT" pitchFamily="34" charset="0"/>
              </a:rPr>
              <a:t> years.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686" y="460358"/>
            <a:ext cx="1109132" cy="8323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86" y="460358"/>
            <a:ext cx="1109132" cy="832369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3215879" y="-16351"/>
            <a:ext cx="3334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FuturaTDem" pitchFamily="34" charset="0"/>
              </a:rPr>
              <a:t>THE XXX QUALITY DIFFERENCE - HANDBAGS</a:t>
            </a:r>
          </a:p>
        </p:txBody>
      </p:sp>
    </p:spTree>
    <p:extLst>
      <p:ext uri="{BB962C8B-B14F-4D97-AF65-F5344CB8AC3E}">
        <p14:creationId xmlns:p14="http://schemas.microsoft.com/office/powerpoint/2010/main" val="324176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496" y="1366125"/>
            <a:ext cx="4464496" cy="533645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LAB TEST</a:t>
            </a: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Leathers: Color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transfer </a:t>
            </a:r>
            <a:r>
              <a:rPr lang="en-US" sz="1000" dirty="0">
                <a:latin typeface="FuturaT" pitchFamily="34" charset="0"/>
              </a:rPr>
              <a:t>test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 </a:t>
            </a: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The pre-set must</a:t>
            </a:r>
            <a:r>
              <a:rPr lang="en-US" sz="1000" dirty="0">
                <a:latin typeface="FuturaT" pitchFamily="34" charset="0"/>
              </a:rPr>
              <a:t> be 100% consistent with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the</a:t>
            </a:r>
            <a:r>
              <a:rPr lang="en-US" sz="1000" dirty="0">
                <a:latin typeface="FuturaT" pitchFamily="34" charset="0"/>
              </a:rPr>
              <a:t> mock-up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 </a:t>
            </a:r>
          </a:p>
          <a:p>
            <a:pPr marL="171450" indent="-171450">
              <a:buFont typeface="Wingdings"/>
              <a:buChar char="à"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Ensure quality at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the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first stage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 marL="171450" indent="-171450">
              <a:buFont typeface="Wingdings"/>
              <a:buChar char="à"/>
            </a:pPr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Hardware: </a:t>
            </a:r>
            <a:r>
              <a:rPr lang="en-US" sz="1000" dirty="0">
                <a:latin typeface="FuturaT" pitchFamily="34" charset="0"/>
              </a:rPr>
              <a:t>Test against humidity, sunlight, thermal shock (from freezer to high temperature), ultrasonic sound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marL="171450" indent="-171450">
              <a:buFont typeface="Wingdings"/>
              <a:buChar char="à"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Reproduce airplane travel conditions, reliability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rgbClr val="C00000"/>
              </a:solidFill>
              <a:latin typeface="FuturaT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QUALITY CONTROL</a:t>
            </a: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100% of the finished products are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inspected</a:t>
            </a:r>
            <a:r>
              <a:rPr lang="en-US" sz="1000" dirty="0">
                <a:latin typeface="FuturaT" pitchFamily="34" charset="0"/>
              </a:rPr>
              <a:t> at the supplier's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spcAft>
                <a:spcPts val="0"/>
              </a:spcAft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In addition, statistical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inspections are carried out </a:t>
            </a:r>
            <a:r>
              <a:rPr lang="en-US" sz="1000" dirty="0">
                <a:latin typeface="FuturaT" pitchFamily="34" charset="0"/>
              </a:rPr>
              <a:t>in our logistic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</a:t>
            </a:r>
            <a:r>
              <a:rPr lang="en-US" sz="1000" dirty="0">
                <a:latin typeface="FuturaT" pitchFamily="34" charset="0"/>
              </a:rPr>
              <a:t> center on approximately 50 points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marL="171450" indent="-171450">
              <a:buFont typeface="Wingdings"/>
              <a:buChar char="à"/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Guarantees consistency with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XXX quality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standards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latin typeface="FuturaT" pitchFamily="34" charset="0"/>
            </a:endParaRPr>
          </a:p>
          <a:p>
            <a:pPr algn="ctr"/>
            <a:endParaRPr lang="fr-FR" sz="1000" dirty="0">
              <a:latin typeface="Futura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6" y="231907"/>
            <a:ext cx="4464496" cy="10650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fr-FR" sz="1200" dirty="0">
                <a:latin typeface="FuturaT" pitchFamily="34" charset="0"/>
              </a:rPr>
              <a:t>QUALITY CONTROL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4009" y="1381246"/>
            <a:ext cx="4361666" cy="533645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SERVICE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Care instruction leaflet with polishing towel provided for every handbag, in 12 languages.</a:t>
            </a:r>
            <a:endParaRPr lang="en-US" sz="700" dirty="0"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WEAR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Recommend: 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latin typeface="FuturaT" pitchFamily="34" charset="0"/>
              </a:rPr>
              <a:t>Not to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overfill</a:t>
            </a:r>
            <a:r>
              <a:rPr lang="en-US" sz="1000" dirty="0">
                <a:latin typeface="FuturaT" pitchFamily="34" charset="0"/>
              </a:rPr>
              <a:t> handbags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latin typeface="FuturaT" pitchFamily="34" charset="0"/>
              </a:rPr>
              <a:t>Not to expose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handbags</a:t>
            </a:r>
            <a:r>
              <a:rPr lang="en-US" sz="1000" dirty="0">
                <a:latin typeface="FuturaT" pitchFamily="34" charset="0"/>
              </a:rPr>
              <a:t> to prolonged rain, sun, moisture, mak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eu</a:t>
            </a:r>
            <a:r>
              <a:rPr lang="en-US" sz="1000" dirty="0">
                <a:latin typeface="FuturaT" pitchFamily="34" charset="0"/>
              </a:rPr>
              <a:t>p or perfume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Nappa lambskin and metallic finish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es</a:t>
            </a:r>
            <a:r>
              <a:rPr lang="en-US" sz="1000" dirty="0">
                <a:latin typeface="FuturaT" pitchFamily="34" charset="0"/>
              </a:rPr>
              <a:t> are delicate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marL="171450" indent="-171450">
              <a:buFont typeface="Wingdings"/>
              <a:buChar char="à"/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Not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intended for everyday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use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</a:t>
            </a:r>
          </a:p>
          <a:p>
            <a:pPr>
              <a:defRPr/>
            </a:pPr>
            <a:endParaRPr lang="en-US" sz="10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B</a:t>
            </a:r>
            <a:r>
              <a:rPr lang="en-US" sz="1000" dirty="0">
                <a:latin typeface="FuturaT" pitchFamily="34" charset="0"/>
              </a:rPr>
              <a:t>eware of color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transfer</a:t>
            </a:r>
            <a:r>
              <a:rPr lang="en-US" sz="1000" dirty="0">
                <a:latin typeface="FuturaT" pitchFamily="34" charset="0"/>
              </a:rPr>
              <a:t> with nubuck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leather </a:t>
            </a:r>
            <a:r>
              <a:rPr lang="en-US" sz="1000" dirty="0">
                <a:latin typeface="FuturaT" pitchFamily="34" charset="0"/>
              </a:rPr>
              <a:t>and patent leather.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STORAGE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Cotton pouch provided for storage.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Fill the bag with tissue paper to keep its shape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 Wrap </a:t>
            </a:r>
            <a:r>
              <a:rPr lang="en-US" sz="1000" dirty="0">
                <a:latin typeface="FuturaT" pitchFamily="34" charset="0"/>
              </a:rPr>
              <a:t>the chains with tissue paper and place them inside the bag so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that </a:t>
            </a:r>
            <a:r>
              <a:rPr lang="en-US" sz="1000" dirty="0">
                <a:latin typeface="FuturaT" pitchFamily="34" charset="0"/>
              </a:rPr>
              <a:t>they don't stain the leather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CLEANING </a:t>
            </a:r>
          </a:p>
          <a:p>
            <a:r>
              <a:rPr lang="en-US" sz="1000" dirty="0">
                <a:latin typeface="FuturaT" pitchFamily="34" charset="0"/>
              </a:rPr>
              <a:t>No chemical or cleaning product. Dust regularly with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the </a:t>
            </a:r>
            <a:r>
              <a:rPr lang="en-US" sz="1000" dirty="0">
                <a:latin typeface="FuturaT" pitchFamily="34" charset="0"/>
              </a:rPr>
              <a:t>polishing towel provided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r>
              <a:rPr lang="en-US" sz="1000" dirty="0">
                <a:latin typeface="FuturaT" pitchFamily="34" charset="0"/>
              </a:rPr>
              <a:t>In case of stains, contact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the </a:t>
            </a:r>
            <a:r>
              <a:rPr lang="en-US" sz="1000" dirty="0">
                <a:latin typeface="FuturaT" pitchFamily="34" charset="0"/>
              </a:rPr>
              <a:t>XXX Boutique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MAINTENANCE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Dedicated local repair centers in addition to Global After-Sale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 </a:t>
            </a:r>
            <a:r>
              <a:rPr lang="en-US" sz="1000" dirty="0">
                <a:latin typeface="FuturaT" pitchFamily="34" charset="0"/>
              </a:rPr>
              <a:t>Service Center (France)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Possibility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of having the entire lining </a:t>
            </a:r>
            <a:r>
              <a:rPr lang="en-US" sz="1000" dirty="0">
                <a:latin typeface="FuturaT" pitchFamily="34" charset="0"/>
              </a:rPr>
              <a:t>redone (charged according to estimation)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endParaRPr lang="en-US" sz="1000" dirty="0">
              <a:latin typeface="Futura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9" y="231907"/>
            <a:ext cx="4361666" cy="10801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FuturaT" pitchFamily="34" charset="0"/>
              </a:rPr>
              <a:t>CARE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335" y="404664"/>
            <a:ext cx="1014818" cy="85297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313" y="404664"/>
            <a:ext cx="1089057" cy="876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ZoneTexte 17"/>
          <p:cNvSpPr txBox="1"/>
          <p:nvPr/>
        </p:nvSpPr>
        <p:spPr>
          <a:xfrm>
            <a:off x="3215879" y="-16351"/>
            <a:ext cx="3465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  <a:latin typeface="FuturaTDem" pitchFamily="34" charset="0"/>
              </a:rPr>
              <a:t>THE XXX QUALITY DIFFERENCE - HANDBAGS</a:t>
            </a:r>
          </a:p>
        </p:txBody>
      </p:sp>
    </p:spTree>
    <p:extLst>
      <p:ext uri="{BB962C8B-B14F-4D97-AF65-F5344CB8AC3E}">
        <p14:creationId xmlns:p14="http://schemas.microsoft.com/office/powerpoint/2010/main" val="3330656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1735</Words>
  <Application>Microsoft Office PowerPoint</Application>
  <PresentationFormat>Affichage à l'écran (4:3)</PresentationFormat>
  <Paragraphs>163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FuturaT</vt:lpstr>
      <vt:lpstr>FuturaTDem</vt:lpstr>
      <vt:lpstr>Wingdings</vt:lpstr>
      <vt:lpstr>Thème Office</vt:lpstr>
      <vt:lpstr>Présentation PowerPoint</vt:lpstr>
      <vt:lpstr>Présentation PowerPoint</vt:lpstr>
    </vt:vector>
  </TitlesOfParts>
  <Company>Chanel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Chanel</dc:creator>
  <cp:lastModifiedBy>Flore Merbouh</cp:lastModifiedBy>
  <cp:revision>116</cp:revision>
  <cp:lastPrinted>2013-07-31T14:59:43Z</cp:lastPrinted>
  <dcterms:created xsi:type="dcterms:W3CDTF">2013-03-26T10:37:38Z</dcterms:created>
  <dcterms:modified xsi:type="dcterms:W3CDTF">2018-10-09T12:19:01Z</dcterms:modified>
</cp:coreProperties>
</file>