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75" autoAdjust="0"/>
  </p:normalViewPr>
  <p:slideViewPr>
    <p:cSldViewPr>
      <p:cViewPr varScale="1">
        <p:scale>
          <a:sx n="85" d="100"/>
          <a:sy n="85" d="100"/>
        </p:scale>
        <p:origin x="1554" y="72"/>
      </p:cViewPr>
      <p:guideLst>
        <p:guide orient="horz" pos="2160"/>
        <p:guide pos="2880"/>
      </p:guideLst>
    </p:cSldViewPr>
  </p:slideViewPr>
  <p:notesTextViewPr>
    <p:cViewPr>
      <p:scale>
        <a:sx n="1" d="1"/>
        <a:sy n="1" d="1"/>
      </p:scale>
      <p:origin x="0" y="0"/>
    </p:cViewPr>
  </p:notesTextViewPr>
  <p:notesViewPr>
    <p:cSldViewPr>
      <p:cViewPr>
        <p:scale>
          <a:sx n="110" d="100"/>
          <a:sy n="110" d="100"/>
        </p:scale>
        <p:origin x="-1602" y="503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Espace réservé de la date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A4122A26-FCF1-435D-A58C-E9220B754A13}" type="datetimeFigureOut">
              <a:rPr lang="en-GB" smtClean="0"/>
              <a:t>09/10/2018</a:t>
            </a:fld>
            <a:endParaRPr lang="fr-FR" dirty="0"/>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6" name="Espace réservé du pied de page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Espace réservé du numéro de diapositive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10C69F1A-1F5C-4EF8-B377-0381907EF118}" type="slidenum">
              <a:rPr lang="en-GB" smtClean="0"/>
              <a:t>‹N°›</a:t>
            </a:fld>
            <a:endParaRPr lang="fr-FR" dirty="0"/>
          </a:p>
        </p:txBody>
      </p:sp>
    </p:spTree>
    <p:extLst>
      <p:ext uri="{BB962C8B-B14F-4D97-AF65-F5344CB8AC3E}">
        <p14:creationId xmlns:p14="http://schemas.microsoft.com/office/powerpoint/2010/main" val="2533068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06450" y="284163"/>
            <a:ext cx="960438" cy="719137"/>
          </a:xfrm>
        </p:spPr>
      </p:sp>
      <p:sp>
        <p:nvSpPr>
          <p:cNvPr id="3" name="Espace réservé des commentaires 2"/>
          <p:cNvSpPr>
            <a:spLocks noGrp="1"/>
          </p:cNvSpPr>
          <p:nvPr>
            <p:ph type="body" idx="1"/>
          </p:nvPr>
        </p:nvSpPr>
        <p:spPr>
          <a:xfrm>
            <a:off x="679768" y="931664"/>
            <a:ext cx="5502679" cy="11449272"/>
          </a:xfrm>
        </p:spPr>
        <p:txBody>
          <a:bodyPr/>
          <a:lstStyle/>
          <a:p>
            <a:r>
              <a:rPr lang="fr-FR" b="1" dirty="0"/>
              <a:t>MATIÈRES ET DÉTAILS </a:t>
            </a:r>
          </a:p>
          <a:p>
            <a:r>
              <a:rPr lang="fr-FR" b="1" dirty="0"/>
              <a:t>Rappel : les animaux sont élevés pour leur viande et non pour leur peau.</a:t>
            </a:r>
          </a:p>
          <a:p>
            <a:r>
              <a:rPr lang="fr-FR" dirty="0"/>
              <a:t>Le cuir le plus beau est aussi le plus fragile</a:t>
            </a:r>
          </a:p>
          <a:p>
            <a:pPr>
              <a:defRPr/>
            </a:pPr>
            <a:r>
              <a:rPr lang="fr-FR" b="0" dirty="0"/>
              <a:t>XXX </a:t>
            </a:r>
            <a:r>
              <a:rPr lang="fr-FR" sz="1200" dirty="0"/>
              <a:t>sélectionne les peaux les plus belles et les plus irréprochables, pour leur q</a:t>
            </a:r>
            <a:r>
              <a:rPr lang="fr-FR" sz="1200" dirty="0">
                <a:sym typeface="Wingdings" pitchFamily="2" charset="2"/>
              </a:rPr>
              <a:t>ualité esthétique, leur douceur et leur résistance. </a:t>
            </a:r>
            <a:endParaRPr lang="fr-FR" b="1" dirty="0">
              <a:solidFill>
                <a:srgbClr val="C00000"/>
              </a:solidFill>
            </a:endParaRPr>
          </a:p>
          <a:p>
            <a:r>
              <a:rPr lang="fr-FR" b="1" dirty="0">
                <a:solidFill>
                  <a:srgbClr val="C00000"/>
                </a:solidFill>
              </a:rPr>
              <a:t>Agneau</a:t>
            </a:r>
          </a:p>
          <a:p>
            <a:pPr marL="0" marR="0" indent="0" defTabSz="914400" rtl="0" eaLnBrk="1" fontAlgn="auto" latinLnBrk="0" hangingPunct="1">
              <a:lnSpc>
                <a:spcPct val="100000"/>
              </a:lnSpc>
              <a:spcBef>
                <a:spcPts val="0"/>
              </a:spcBef>
              <a:spcAft>
                <a:spcPts val="0"/>
              </a:spcAft>
              <a:buClrTx/>
              <a:buSzTx/>
              <a:buFontTx/>
              <a:buNone/>
              <a:tabLst/>
              <a:defRPr/>
            </a:pPr>
            <a:r>
              <a:rPr lang="fr-FR" sz="1200" dirty="0"/>
              <a:t>Spécificité XXX : traditionnellement utilisé dans la fabrication des gants pour sa grande douceur au toucher. Mademoiselle décide de l’utiliser pour la fabrication de sacs, et plus tard de chaussures bicolores.</a:t>
            </a:r>
          </a:p>
          <a:p>
            <a:pPr marL="0" marR="0" indent="0" defTabSz="914400" rtl="0" eaLnBrk="1" fontAlgn="auto" latinLnBrk="0" hangingPunct="1">
              <a:lnSpc>
                <a:spcPct val="100000"/>
              </a:lnSpc>
              <a:spcBef>
                <a:spcPts val="0"/>
              </a:spcBef>
              <a:spcAft>
                <a:spcPts val="0"/>
              </a:spcAft>
              <a:buClrTx/>
              <a:buSzTx/>
              <a:buFontTx/>
              <a:buNone/>
              <a:tabLst/>
              <a:defRPr/>
            </a:pPr>
            <a:r>
              <a:rPr lang="fr-FR" sz="1200" dirty="0"/>
              <a:t>L’agneau de lait d’Espagne constitue le cuir le plus cher (3/4 mois)</a:t>
            </a:r>
          </a:p>
          <a:p>
            <a:pPr marL="0" marR="0" indent="0" defTabSz="914400" rtl="0" eaLnBrk="1" fontAlgn="auto" latinLnBrk="0" hangingPunct="1">
              <a:lnSpc>
                <a:spcPct val="100000"/>
              </a:lnSpc>
              <a:spcBef>
                <a:spcPts val="0"/>
              </a:spcBef>
              <a:spcAft>
                <a:spcPts val="0"/>
              </a:spcAft>
              <a:buClrTx/>
              <a:buSzTx/>
              <a:buFontTx/>
              <a:buNone/>
              <a:tabLst/>
              <a:defRPr/>
            </a:pPr>
            <a:r>
              <a:rPr lang="fr-FR" dirty="0"/>
              <a:t>XXX est le plus grand acheteur mondial de cuir d’agneau, très peu utilisé par ses concurrents (uniquement pour la doublure). </a:t>
            </a:r>
            <a:r>
              <a:rPr lang="fr-FR" sz="1200" i="0" baseline="0" dirty="0"/>
              <a:t>Le cuir est classé en 4 catégories, en fonction des éraflures/rides/taches, etc. qu’il présente. XXX ne s’approvisionne que parmi les 2 premières catégories. </a:t>
            </a:r>
            <a:r>
              <a:rPr lang="fr-FR" dirty="0"/>
              <a:t>Pour garantir la beauté d’une peau, l’animal doit être élevé dans un climat doux, sans variation de température.</a:t>
            </a:r>
          </a:p>
          <a:p>
            <a:pPr marL="0" marR="0" indent="0" defTabSz="914400" rtl="0" eaLnBrk="1" fontAlgn="auto" latinLnBrk="0" hangingPunct="1">
              <a:lnSpc>
                <a:spcPct val="100000"/>
              </a:lnSpc>
              <a:spcBef>
                <a:spcPts val="0"/>
              </a:spcBef>
              <a:spcAft>
                <a:spcPts val="0"/>
              </a:spcAft>
              <a:buClrTx/>
              <a:buSzTx/>
              <a:buFontTx/>
              <a:buNone/>
              <a:tabLst/>
              <a:defRPr/>
            </a:pPr>
            <a:r>
              <a:rPr lang="fr-FR" dirty="0"/>
              <a:t>Le cuir brut (issu de l’abattoir) est traité entre 80 et 120 fois avant d’obtenir un cuir fini (livré par la tannerie). </a:t>
            </a:r>
          </a:p>
          <a:p>
            <a:pPr marL="0" marR="0" indent="0" defTabSz="914400" rtl="0" eaLnBrk="1" fontAlgn="auto" latinLnBrk="0" hangingPunct="1">
              <a:lnSpc>
                <a:spcPct val="100000"/>
              </a:lnSpc>
              <a:spcBef>
                <a:spcPts val="0"/>
              </a:spcBef>
              <a:spcAft>
                <a:spcPts val="0"/>
              </a:spcAft>
              <a:buClrTx/>
              <a:buSzTx/>
              <a:buFontTx/>
              <a:buNone/>
              <a:tabLst/>
              <a:defRPr/>
            </a:pPr>
            <a:r>
              <a:rPr lang="fr-FR" b="1" dirty="0">
                <a:solidFill>
                  <a:srgbClr val="C00000"/>
                </a:solidFill>
              </a:rPr>
              <a:t>Veau</a:t>
            </a:r>
            <a:r>
              <a:rPr lang="fr-FR" dirty="0"/>
              <a:t> </a:t>
            </a:r>
          </a:p>
          <a:p>
            <a:pPr marL="0" marR="0" indent="0" defTabSz="914400" rtl="0" eaLnBrk="1" fontAlgn="auto" latinLnBrk="0" hangingPunct="1">
              <a:lnSpc>
                <a:spcPct val="100000"/>
              </a:lnSpc>
              <a:spcBef>
                <a:spcPts val="0"/>
              </a:spcBef>
              <a:spcAft>
                <a:spcPts val="0"/>
              </a:spcAft>
              <a:buClrTx/>
              <a:buSzTx/>
              <a:buFontTx/>
              <a:buNone/>
              <a:tabLst/>
              <a:defRPr/>
            </a:pPr>
            <a:r>
              <a:rPr lang="fr-FR" sz="1200" dirty="0"/>
              <a:t>La France et les Pays-Bas sont considérés comme les meilleurs pays producteurs de cuir de veau (5/6 mois).</a:t>
            </a:r>
            <a:r>
              <a:rPr lang="fr-FR" dirty="0"/>
              <a:t> </a:t>
            </a:r>
            <a:r>
              <a:rPr lang="fr-FR" sz="1200" dirty="0"/>
              <a:t>Les veaux sont issus de Nouvelle-Zélande (moins de 5 mois).</a:t>
            </a:r>
          </a:p>
          <a:p>
            <a:pPr marL="0" marR="0" indent="0" defTabSz="914400" rtl="0" eaLnBrk="1" fontAlgn="auto" latinLnBrk="0" hangingPunct="1">
              <a:lnSpc>
                <a:spcPct val="100000"/>
              </a:lnSpc>
              <a:spcBef>
                <a:spcPts val="0"/>
              </a:spcBef>
              <a:spcAft>
                <a:spcPts val="0"/>
              </a:spcAft>
              <a:buClrTx/>
              <a:buSzTx/>
              <a:buFontTx/>
              <a:buNone/>
              <a:tabLst/>
              <a:defRPr/>
            </a:pPr>
            <a:r>
              <a:rPr lang="fr-FR" sz="1200" dirty="0"/>
              <a:t>Moins fragile, plus grand et moins difficile à travailler que l’agneau, le cuir de veau est de plus en plus utilisé par XXX. </a:t>
            </a:r>
          </a:p>
          <a:p>
            <a:pPr marL="0" marR="0" indent="0" defTabSz="914400" rtl="0" eaLnBrk="1" fontAlgn="auto" latinLnBrk="0" hangingPunct="1">
              <a:lnSpc>
                <a:spcPct val="100000"/>
              </a:lnSpc>
              <a:spcBef>
                <a:spcPts val="0"/>
              </a:spcBef>
              <a:spcAft>
                <a:spcPts val="0"/>
              </a:spcAft>
              <a:buClrTx/>
              <a:buSzTx/>
              <a:buFontTx/>
              <a:buNone/>
              <a:tabLst/>
              <a:defRPr/>
            </a:pPr>
            <a:r>
              <a:rPr lang="fr-FR" sz="1200" dirty="0"/>
              <a:t>Collaboration à long terme avec des tanneries européennes triées sur le volet, pour garantir l’excellente qualité du produit fini. </a:t>
            </a:r>
          </a:p>
          <a:p>
            <a:pPr>
              <a:defRPr/>
            </a:pPr>
            <a:r>
              <a:rPr lang="fr-FR" dirty="0"/>
              <a:t>Plus de 90 % des sacs fabriqués par XXX sont en cuir, contrairement à de nombreuses marques de luxe qui utilisent d’autres matières comme la toile.</a:t>
            </a:r>
            <a:r>
              <a:rPr lang="fr-FR" dirty="0">
                <a:solidFill>
                  <a:prstClr val="black"/>
                </a:solidFill>
              </a:rPr>
              <a:t> Seuls 25 % des cuirs de meilleure qualité répondent aux exigences de XXX.</a:t>
            </a:r>
            <a:endParaRPr lang="fr-FR" dirty="0"/>
          </a:p>
          <a:p>
            <a:pPr marL="0" marR="0" indent="0" defTabSz="914400" rtl="0" eaLnBrk="1" fontAlgn="auto" latinLnBrk="0" hangingPunct="1">
              <a:lnSpc>
                <a:spcPct val="100000"/>
              </a:lnSpc>
              <a:spcBef>
                <a:spcPts val="0"/>
              </a:spcBef>
              <a:spcAft>
                <a:spcPts val="0"/>
              </a:spcAft>
              <a:buClrTx/>
              <a:buSzTx/>
              <a:buFontTx/>
              <a:buNone/>
              <a:tabLst/>
              <a:defRPr/>
            </a:pPr>
            <a:r>
              <a:rPr lang="fr-FR" b="1" dirty="0">
                <a:solidFill>
                  <a:srgbClr val="C00000"/>
                </a:solidFill>
              </a:rPr>
              <a:t>Tissus</a:t>
            </a:r>
            <a:r>
              <a:rPr lang="fr-FR" dirty="0"/>
              <a:t> </a:t>
            </a:r>
          </a:p>
          <a:p>
            <a:pPr marL="0" marR="0" indent="0" defTabSz="914400" rtl="0" eaLnBrk="1" fontAlgn="auto" latinLnBrk="0" hangingPunct="1">
              <a:lnSpc>
                <a:spcPct val="100000"/>
              </a:lnSpc>
              <a:spcBef>
                <a:spcPts val="0"/>
              </a:spcBef>
              <a:spcAft>
                <a:spcPts val="0"/>
              </a:spcAft>
              <a:buClrTx/>
              <a:buSzTx/>
              <a:buFontTx/>
              <a:buNone/>
              <a:tabLst/>
              <a:defRPr/>
            </a:pPr>
            <a:r>
              <a:rPr lang="fr-FR" dirty="0"/>
              <a:t>Mêmes tissus que ceux utilisés par le PAP. Sacs en parfaite harmonie avec les collections de PAP et de chaussures, pour faciliter les ventes additionnelles. </a:t>
            </a:r>
            <a:endParaRPr lang="fr-FR" baseline="0" dirty="0"/>
          </a:p>
          <a:p>
            <a:r>
              <a:rPr lang="fr-FR" b="1" baseline="0" dirty="0">
                <a:solidFill>
                  <a:srgbClr val="C00000"/>
                </a:solidFill>
              </a:rPr>
              <a:t>Doublure </a:t>
            </a:r>
          </a:p>
          <a:p>
            <a:pPr>
              <a:defRPr/>
            </a:pPr>
            <a:r>
              <a:rPr lang="fr-FR" sz="1200" dirty="0"/>
              <a:t>Utilisation de couleurs claires, pour une meilleure visibilité de l’intérieur du sac (fidélité aux créations de Coco).</a:t>
            </a:r>
            <a:endParaRPr lang="fr-FR" baseline="0" dirty="0"/>
          </a:p>
          <a:p>
            <a:r>
              <a:rPr lang="fr-FR" b="1" baseline="0" dirty="0">
                <a:solidFill>
                  <a:srgbClr val="C00000"/>
                </a:solidFill>
              </a:rPr>
              <a:t>Finition </a:t>
            </a:r>
            <a:r>
              <a:rPr lang="fr-FR" b="1" dirty="0">
                <a:solidFill>
                  <a:srgbClr val="C00000"/>
                </a:solidFill>
              </a:rPr>
              <a:t>: </a:t>
            </a:r>
            <a:r>
              <a:rPr lang="fr-FR" dirty="0"/>
              <a:t>plus de 200 finitions, en accord avec l’infinie créativité du Studio. </a:t>
            </a:r>
            <a:r>
              <a:rPr lang="fr-FR" sz="1200" dirty="0"/>
              <a:t>Par exemple : la finition vernie est créée à partir de cuir entièrement grainé, pour un sac d’une couleur intense et vive.</a:t>
            </a:r>
            <a:r>
              <a:rPr lang="fr-FR" dirty="0"/>
              <a:t> </a:t>
            </a:r>
            <a:r>
              <a:rPr lang="fr-FR" sz="1200" dirty="0">
                <a:sym typeface="Wingdings" pitchFamily="2" charset="2"/>
              </a:rPr>
              <a:t>Le cuir verni empêche également que le sac ne c</a:t>
            </a:r>
            <a:r>
              <a:rPr lang="fr-FR" sz="1200" dirty="0"/>
              <a:t>olle ou ne craque. Le cuir verni souple a été spécialement conçu pour permettre le montage retourné des sacs iconiques. </a:t>
            </a:r>
          </a:p>
          <a:p>
            <a:r>
              <a:rPr lang="fr-FR" b="1" baseline="0" dirty="0">
                <a:solidFill>
                  <a:srgbClr val="C00000"/>
                </a:solidFill>
              </a:rPr>
              <a:t>Chaînes et pièces métalliques </a:t>
            </a:r>
          </a:p>
          <a:p>
            <a:r>
              <a:rPr lang="fr-FR" b="0" baseline="0" dirty="0"/>
              <a:t>Les chaînes des sacs iconiques sont en cuivre. Elles subissent un processus de galvanisation afin d’obtenir leur couleur finale et leur patine. </a:t>
            </a:r>
            <a:r>
              <a:rPr lang="fr-FR" dirty="0"/>
              <a:t>Elles résistent à l’oxydation et proviennent principalement d’Italie et de France.</a:t>
            </a:r>
          </a:p>
          <a:p>
            <a:r>
              <a:rPr lang="fr-FR" dirty="0"/>
              <a:t>La chaîne du modèle BOY de XXX est composée d’aluminium, une matière plus légère.</a:t>
            </a:r>
            <a:endParaRPr lang="fr-FR" b="0" baseline="0" dirty="0">
              <a:solidFill>
                <a:srgbClr val="92D050"/>
              </a:solidFill>
            </a:endParaRPr>
          </a:p>
          <a:p>
            <a:r>
              <a:rPr lang="fr-FR" b="1" baseline="0" dirty="0">
                <a:solidFill>
                  <a:srgbClr val="C00000"/>
                </a:solidFill>
              </a:rPr>
              <a:t>Fil et fermeture </a:t>
            </a:r>
          </a:p>
          <a:p>
            <a:r>
              <a:rPr lang="fr-FR" sz="1200" dirty="0"/>
              <a:t>La couleur de la fermeture est parfaitement assortie à celle du cuir ou de la matière. </a:t>
            </a:r>
            <a:endParaRPr lang="fr-FR" dirty="0"/>
          </a:p>
          <a:p>
            <a:r>
              <a:rPr lang="fr-FR" dirty="0"/>
              <a:t>Aucun détail n’est laissé au hasard, les fils et la fermeture sont également en parfaite harmonie avec le cuir. </a:t>
            </a:r>
          </a:p>
          <a:p>
            <a:r>
              <a:rPr lang="fr-FR" b="1" baseline="0" dirty="0"/>
              <a:t>SAVOIR-FAIRE </a:t>
            </a:r>
          </a:p>
          <a:p>
            <a:r>
              <a:rPr lang="fr-FR" b="1" baseline="0" dirty="0">
                <a:solidFill>
                  <a:srgbClr val="C00000"/>
                </a:solidFill>
              </a:rPr>
              <a:t>Rappel</a:t>
            </a:r>
            <a:r>
              <a:rPr lang="fr-FR" dirty="0"/>
              <a:t> </a:t>
            </a:r>
            <a:r>
              <a:rPr lang="fr-FR" b="1" baseline="0" dirty="0">
                <a:solidFill>
                  <a:srgbClr val="C00000"/>
                </a:solidFill>
              </a:rPr>
              <a:t>sur la fabrication : </a:t>
            </a:r>
            <a:r>
              <a:rPr lang="fr-FR" dirty="0"/>
              <a:t>180 opérations en moyenne pour un sac iconique.</a:t>
            </a:r>
          </a:p>
          <a:p>
            <a:pPr>
              <a:defRPr/>
            </a:pPr>
            <a:r>
              <a:rPr lang="fr-FR" sz="1200" b="1" dirty="0"/>
              <a:t>1- </a:t>
            </a:r>
            <a:r>
              <a:rPr lang="fr-FR" sz="1200" dirty="0"/>
              <a:t>Coupe : coupe irréprochable, pour une meilleure résistance et un sac en parfaite harmonie.</a:t>
            </a:r>
          </a:p>
          <a:p>
            <a:pPr>
              <a:defRPr/>
            </a:pPr>
            <a:r>
              <a:rPr lang="fr-FR" sz="1200" b="1" dirty="0"/>
              <a:t>2- </a:t>
            </a:r>
            <a:r>
              <a:rPr lang="fr-FR" sz="1200" dirty="0"/>
              <a:t>Matelassage : piloté par ordinateur, pour une forme diamant parfaitement alignée.</a:t>
            </a:r>
          </a:p>
          <a:p>
            <a:pPr>
              <a:defRPr/>
            </a:pPr>
            <a:r>
              <a:rPr lang="fr-FR" sz="1200" b="1" dirty="0"/>
              <a:t>3- </a:t>
            </a:r>
            <a:r>
              <a:rPr lang="fr-FR" sz="1200" dirty="0"/>
              <a:t>Assemblage : manuel, 2 sacs en un.</a:t>
            </a:r>
          </a:p>
          <a:p>
            <a:pPr>
              <a:defRPr/>
            </a:pPr>
            <a:r>
              <a:rPr lang="fr-FR" sz="1200" b="1" dirty="0"/>
              <a:t>4- </a:t>
            </a:r>
            <a:r>
              <a:rPr lang="fr-FR" sz="1200" dirty="0"/>
              <a:t>Sur l’envers : montage retourné du sac, une opération délicate.</a:t>
            </a:r>
          </a:p>
          <a:p>
            <a:pPr>
              <a:defRPr/>
            </a:pPr>
            <a:r>
              <a:rPr lang="fr-FR" sz="1200" b="1" dirty="0"/>
              <a:t>5- </a:t>
            </a:r>
            <a:r>
              <a:rPr lang="fr-FR" sz="1200" dirty="0"/>
              <a:t>Mise en forme et finition </a:t>
            </a:r>
          </a:p>
          <a:p>
            <a:pPr>
              <a:defRPr/>
            </a:pPr>
            <a:r>
              <a:rPr lang="fr-FR" sz="1200" dirty="0"/>
              <a:t>Chaîne « bijou » ou entrelacée : entièrement lacée à la main.</a:t>
            </a:r>
          </a:p>
          <a:p>
            <a:pPr>
              <a:defRPr/>
            </a:pPr>
            <a:r>
              <a:rPr lang="fr-FR" sz="1200" b="1" dirty="0"/>
              <a:t>6-</a:t>
            </a:r>
            <a:r>
              <a:rPr lang="fr-FR" sz="1200" dirty="0"/>
              <a:t> Touche finale : contrôle qualité, carte d’authenticité et numéro d’identification, patinage et polissage.</a:t>
            </a:r>
          </a:p>
          <a:p>
            <a:pPr>
              <a:defRPr/>
            </a:pPr>
            <a:r>
              <a:rPr lang="fr-FR" sz="1200" b="1" dirty="0"/>
              <a:t>7- </a:t>
            </a:r>
            <a:r>
              <a:rPr lang="fr-FR" sz="1200" dirty="0"/>
              <a:t>Emballage : avec soin, pour protéger le sac pendant le transport. </a:t>
            </a:r>
          </a:p>
          <a:p>
            <a:pPr marL="0" marR="0" indent="0" defTabSz="914400" rtl="0" eaLnBrk="1" fontAlgn="auto" latinLnBrk="0" hangingPunct="1">
              <a:lnSpc>
                <a:spcPct val="100000"/>
              </a:lnSpc>
              <a:spcBef>
                <a:spcPts val="0"/>
              </a:spcBef>
              <a:spcAft>
                <a:spcPts val="0"/>
              </a:spcAft>
              <a:buClrTx/>
              <a:buSzTx/>
              <a:buFontTx/>
              <a:buNone/>
              <a:tabLst/>
              <a:defRPr/>
            </a:pPr>
            <a:r>
              <a:rPr lang="fr-FR" sz="1200" dirty="0"/>
              <a:t>Temps de formation nécessaire pour assurer la transmission des connaissances aux jeunes générations : environ 7 mois.  </a:t>
            </a:r>
          </a:p>
          <a:p>
            <a:r>
              <a:rPr lang="fr-FR" sz="1200" dirty="0"/>
              <a:t>Les 3 surpiqûres du modèle Boy doivent être parfaitement parallèles et régulières, au millimètre près.</a:t>
            </a:r>
          </a:p>
          <a:p>
            <a:r>
              <a:rPr lang="fr-FR" dirty="0"/>
              <a:t>Cousu main. Tous nos fournisseurs utilisent la même technique. </a:t>
            </a:r>
          </a:p>
          <a:p>
            <a:r>
              <a:rPr lang="fr-FR" dirty="0"/>
              <a:t>Les fournisseurs doivent toujours s’adapter aux nouvelles demandes de XXX. Ils doivent renouveler certaines techniques de fabrication afin de pouvoir produire tous les sacs.</a:t>
            </a:r>
          </a:p>
          <a:p>
            <a:r>
              <a:rPr lang="fr-FR" dirty="0"/>
              <a:t>La fabrication de sacs iconiques demande beaucoup de précision, une technique maîtrisée par un nombre restreint de fournisseurs, qui nécessite de créer une forme structurée à l’aide de cuirs très souples comme l’agneau. Remarque : la fabrication d’un A58600 nécessite au moins 3 peaux d’agneau. </a:t>
            </a:r>
          </a:p>
        </p:txBody>
      </p:sp>
      <p:sp>
        <p:nvSpPr>
          <p:cNvPr id="4" name="Espace réservé du numéro de diapositive 3"/>
          <p:cNvSpPr>
            <a:spLocks noGrp="1"/>
          </p:cNvSpPr>
          <p:nvPr>
            <p:ph type="sldNum" sz="quarter" idx="10"/>
          </p:nvPr>
        </p:nvSpPr>
        <p:spPr/>
        <p:txBody>
          <a:bodyPr/>
          <a:lstStyle/>
          <a:p>
            <a:fld id="{10C69F1A-1F5C-4EF8-B377-0381907EF118}" type="slidenum">
              <a:rPr lang="en-GB" smtClean="0"/>
              <a:t>1</a:t>
            </a:fld>
            <a:endParaRPr lang="fr-FR" dirty="0"/>
          </a:p>
        </p:txBody>
      </p:sp>
    </p:spTree>
    <p:extLst>
      <p:ext uri="{BB962C8B-B14F-4D97-AF65-F5344CB8AC3E}">
        <p14:creationId xmlns:p14="http://schemas.microsoft.com/office/powerpoint/2010/main" val="3555188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7575" y="744538"/>
            <a:ext cx="2362200" cy="1771650"/>
          </a:xfrm>
        </p:spPr>
      </p:sp>
      <p:sp>
        <p:nvSpPr>
          <p:cNvPr id="3" name="Espace réservé des commentaires 2"/>
          <p:cNvSpPr>
            <a:spLocks noGrp="1"/>
          </p:cNvSpPr>
          <p:nvPr>
            <p:ph type="body" idx="1"/>
          </p:nvPr>
        </p:nvSpPr>
        <p:spPr>
          <a:xfrm>
            <a:off x="679768" y="2515840"/>
            <a:ext cx="5502679" cy="7056784"/>
          </a:xfrm>
        </p:spPr>
        <p:txBody>
          <a:bodyPr/>
          <a:lstStyle/>
          <a:p>
            <a:pPr algn="just"/>
            <a:r>
              <a:rPr lang="fr-FR" b="1" baseline="0" dirty="0"/>
              <a:t>CONTRÔLE</a:t>
            </a:r>
          </a:p>
          <a:p>
            <a:pPr algn="just"/>
            <a:r>
              <a:rPr lang="fr-FR" b="1" baseline="0" dirty="0">
                <a:solidFill>
                  <a:srgbClr val="C00000"/>
                </a:solidFill>
              </a:rPr>
              <a:t>Tests en laboratoires </a:t>
            </a:r>
          </a:p>
          <a:p>
            <a:pPr marL="0" marR="0" indent="0" algn="just" defTabSz="914400" rtl="0" eaLnBrk="1" fontAlgn="auto" latinLnBrk="0" hangingPunct="1">
              <a:lnSpc>
                <a:spcPct val="100000"/>
              </a:lnSpc>
              <a:spcBef>
                <a:spcPts val="0"/>
              </a:spcBef>
              <a:spcAft>
                <a:spcPts val="0"/>
              </a:spcAft>
              <a:buClrTx/>
              <a:buSzTx/>
              <a:buFontTx/>
              <a:buNone/>
              <a:tabLst/>
              <a:defRPr/>
            </a:pPr>
            <a:r>
              <a:rPr lang="fr-FR" b="0" baseline="0" dirty="0"/>
              <a:t>CUIR :</a:t>
            </a:r>
            <a:r>
              <a:rPr lang="fr-FR" dirty="0"/>
              <a:t> tests de résistance de la teinture aux frottements, aux conditions climatiques, à l’abrasion, à la lumière. </a:t>
            </a:r>
            <a:endParaRPr lang="fr-FR" b="0" baseline="0" dirty="0"/>
          </a:p>
          <a:p>
            <a:pPr marL="0" marR="0" indent="0" algn="just" defTabSz="914400" rtl="0" eaLnBrk="1" fontAlgn="auto" latinLnBrk="0" hangingPunct="1">
              <a:lnSpc>
                <a:spcPct val="100000"/>
              </a:lnSpc>
              <a:spcBef>
                <a:spcPts val="0"/>
              </a:spcBef>
              <a:spcAft>
                <a:spcPts val="0"/>
              </a:spcAft>
              <a:buClrTx/>
              <a:buSzTx/>
              <a:buFontTx/>
              <a:buNone/>
              <a:tabLst/>
              <a:defRPr/>
            </a:pPr>
            <a:r>
              <a:rPr lang="fr-FR" b="0" baseline="0" dirty="0"/>
              <a:t>PIÈCES MÉTALLIQUES : </a:t>
            </a:r>
            <a:r>
              <a:rPr lang="fr-FR" dirty="0"/>
              <a:t>nos clientes viennent du monde entier et voyagent beaucoup, mais elles exposent aussi leurs sacs à des conditions climatiques très spécifiques. Les tests permettent de prévenir tout incident pendant le voyage et d’adapter les pièces détachées en fonction des spécificités de chaque région. </a:t>
            </a:r>
          </a:p>
          <a:p>
            <a:pPr marL="0" marR="0" indent="0" algn="just" defTabSz="914400" rtl="0" eaLnBrk="1" fontAlgn="auto" latinLnBrk="0" hangingPunct="1">
              <a:lnSpc>
                <a:spcPct val="100000"/>
              </a:lnSpc>
              <a:spcBef>
                <a:spcPts val="0"/>
              </a:spcBef>
              <a:spcAft>
                <a:spcPts val="0"/>
              </a:spcAft>
              <a:buClrTx/>
              <a:buSzTx/>
              <a:buFontTx/>
              <a:buNone/>
              <a:tabLst/>
              <a:defRPr/>
            </a:pPr>
            <a:r>
              <a:rPr lang="fr-FR" dirty="0"/>
              <a:t>Test de compatibilité des matières avec la zone climatique pour déterminer le risque d’oxydation.  </a:t>
            </a:r>
            <a:endParaRPr lang="fr-FR" b="0" baseline="0" dirty="0"/>
          </a:p>
          <a:p>
            <a:pPr marL="0" marR="0" indent="0" algn="just" defTabSz="914400" rtl="0" eaLnBrk="1" fontAlgn="auto" latinLnBrk="0" hangingPunct="1">
              <a:lnSpc>
                <a:spcPct val="100000"/>
              </a:lnSpc>
              <a:spcBef>
                <a:spcPts val="0"/>
              </a:spcBef>
              <a:spcAft>
                <a:spcPts val="0"/>
              </a:spcAft>
              <a:buClrTx/>
              <a:buSzTx/>
              <a:buFontTx/>
              <a:buNone/>
              <a:tabLst/>
              <a:defRPr/>
            </a:pPr>
            <a:r>
              <a:rPr lang="fr-FR" b="1" baseline="0" dirty="0">
                <a:solidFill>
                  <a:srgbClr val="C00000"/>
                </a:solidFill>
              </a:rPr>
              <a:t>Contrôle </a:t>
            </a:r>
          </a:p>
          <a:p>
            <a:pPr marL="0" marR="0" indent="0" algn="just" defTabSz="914400" rtl="0" eaLnBrk="1" fontAlgn="auto" latinLnBrk="0" hangingPunct="1">
              <a:lnSpc>
                <a:spcPct val="100000"/>
              </a:lnSpc>
              <a:spcBef>
                <a:spcPts val="0"/>
              </a:spcBef>
              <a:spcAft>
                <a:spcPts val="0"/>
              </a:spcAft>
              <a:buClrTx/>
              <a:buSzTx/>
              <a:buFontTx/>
              <a:buNone/>
              <a:tabLst/>
              <a:defRPr/>
            </a:pPr>
            <a:r>
              <a:rPr lang="fr-FR" b="0" baseline="0" dirty="0"/>
              <a:t>Contrôle statistique, soit environ 30 % des sacs (sauf les sacs de Verneuil qui </a:t>
            </a:r>
            <a:r>
              <a:rPr lang="fr-FR" dirty="0"/>
              <a:t>sont</a:t>
            </a:r>
            <a:r>
              <a:rPr lang="fr-FR" b="0" baseline="0" dirty="0"/>
              <a:t> inspectés sur site)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200" dirty="0"/>
              <a:t>Contrôle visuel de 50 points différents par un expert : </a:t>
            </a:r>
            <a:r>
              <a:rPr lang="fr-FR" dirty="0"/>
              <a:t>l</a:t>
            </a:r>
            <a:r>
              <a:rPr lang="fr-FR" sz="1200" dirty="0"/>
              <a:t>ongueur de la chaîne, fonctionnement du fermoir/de la fermeture, alignement du matelassage, numéro d’authenticité, etc.</a:t>
            </a:r>
          </a:p>
          <a:p>
            <a:pPr algn="just"/>
            <a:r>
              <a:rPr lang="fr-FR" dirty="0"/>
              <a:t>Le port de gants est obligatoire pour la phase de contrôle ; aucun stylo n’est autorisé sur les tables de contrôle. </a:t>
            </a:r>
          </a:p>
          <a:p>
            <a:pPr algn="just"/>
            <a:r>
              <a:rPr lang="fr-FR" dirty="0"/>
              <a:t>La marge d’erreur est de plus ou moins 1,5 cm pour la longueur de la chaîne</a:t>
            </a:r>
            <a:r>
              <a:rPr lang="en-US" dirty="0">
                <a:sym typeface="Wingdings" pitchFamily="2" charset="2"/>
              </a:rPr>
              <a:t></a:t>
            </a:r>
            <a:r>
              <a:rPr lang="fr-FR" dirty="0">
                <a:sym typeface="Wingdings" pitchFamily="2" charset="2"/>
              </a:rPr>
              <a:t> haute précision </a:t>
            </a:r>
            <a:endParaRPr lang="fr-FR" baseline="0" dirty="0"/>
          </a:p>
          <a:p>
            <a:pPr algn="just"/>
            <a:r>
              <a:rPr lang="fr-FR" b="1" baseline="0" dirty="0"/>
              <a:t>ENTRETIEN </a:t>
            </a:r>
          </a:p>
          <a:p>
            <a:pPr algn="just"/>
            <a:r>
              <a:rPr lang="fr-FR" b="1" baseline="0" dirty="0">
                <a:solidFill>
                  <a:srgbClr val="C00000"/>
                </a:solidFill>
              </a:rPr>
              <a:t>Vente</a:t>
            </a:r>
          </a:p>
          <a:p>
            <a:pPr algn="just"/>
            <a:r>
              <a:rPr lang="fr-FR" dirty="0"/>
              <a:t>Informer que chaque sac est vendu avec un livret d’entretien détaillé et un gant XXX.</a:t>
            </a:r>
          </a:p>
          <a:p>
            <a:pPr algn="just"/>
            <a:r>
              <a:rPr lang="fr-FR" b="1" baseline="0" dirty="0">
                <a:solidFill>
                  <a:srgbClr val="C00000"/>
                </a:solidFill>
              </a:rPr>
              <a:t>Usage </a:t>
            </a:r>
          </a:p>
          <a:p>
            <a:pPr algn="just"/>
            <a:r>
              <a:rPr lang="fr-FR" dirty="0"/>
              <a:t>Le cuir d’agneau est une matière magnifique et fragile. Conseiller d’entretenir avec soin les sacs en cuir d’agneau. Informer la cliente du risque de migration de couleurs, par exemple lorsqu’un sac foncé est mis en contact avec un jean clair (ou inversement). </a:t>
            </a:r>
          </a:p>
          <a:p>
            <a:pPr algn="just"/>
            <a:r>
              <a:rPr lang="fr-FR" dirty="0"/>
              <a:t>En prévenant toute mauvaise utilisation, la cliente pourra garder son produit en parfait état. </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200" dirty="0"/>
              <a:t>De même, les sacs en tissus ne sont pas faits pour une utilisation quotidienne, car ils peuvent s’abîmer ou se tacher en cas de frottements répétés contre des matières raides (jean).</a:t>
            </a:r>
          </a:p>
          <a:p>
            <a:pPr marL="0" marR="0" indent="0" algn="just" defTabSz="914400" rtl="0" eaLnBrk="1" fontAlgn="auto" latinLnBrk="0" hangingPunct="1">
              <a:lnSpc>
                <a:spcPct val="100000"/>
              </a:lnSpc>
              <a:spcBef>
                <a:spcPts val="0"/>
              </a:spcBef>
              <a:spcAft>
                <a:spcPts val="0"/>
              </a:spcAft>
              <a:buClrTx/>
              <a:buSzTx/>
              <a:buFontTx/>
              <a:buNone/>
              <a:tabLst/>
              <a:defRPr/>
            </a:pPr>
            <a:r>
              <a:rPr lang="fr-FR" b="1" baseline="0" dirty="0">
                <a:solidFill>
                  <a:srgbClr val="C00000"/>
                </a:solidFill>
              </a:rPr>
              <a:t>Rangement </a:t>
            </a:r>
          </a:p>
          <a:p>
            <a:pPr algn="just"/>
            <a:r>
              <a:rPr lang="fr-FR" dirty="0"/>
              <a:t>Conseils : garnir le sac de papier de soie. Ranger le sac dans son pochon et sa boîte. Faire attention à ce que la chaîne ne tache pas le cuir. </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200" dirty="0"/>
              <a:t>Suivre les mêmes consignes d’emballage en cas d’envoi dans un centre de réparation XXX.</a:t>
            </a:r>
          </a:p>
          <a:p>
            <a:pPr algn="just">
              <a:defRPr/>
            </a:pPr>
            <a:r>
              <a:rPr lang="fr-FR" b="1" dirty="0">
                <a:solidFill>
                  <a:srgbClr val="C00000"/>
                </a:solidFill>
              </a:rPr>
              <a:t>Nettoyage</a:t>
            </a:r>
          </a:p>
          <a:p>
            <a:pPr algn="just">
              <a:defRPr/>
            </a:pPr>
            <a:r>
              <a:rPr lang="fr-FR" dirty="0"/>
              <a:t>Utiliser le gant XXX ou un chiffon doux et absorbant en coton blanc qui ne peluche pas pour sécher le sac s’il est mouillé. Utiliser uniquement un gant XXX par sac. </a:t>
            </a:r>
          </a:p>
          <a:p>
            <a:pPr algn="just"/>
            <a:r>
              <a:rPr lang="fr-FR" dirty="0"/>
              <a:t>Il est tout à fait normal que le gant XXX se</a:t>
            </a:r>
            <a:r>
              <a:rPr lang="fr-FR" dirty="0">
                <a:sym typeface="Wingdings" pitchFamily="2" charset="2"/>
              </a:rPr>
              <a:t> décolore avec le temps.</a:t>
            </a:r>
          </a:p>
          <a:p>
            <a:pPr algn="just"/>
            <a:r>
              <a:rPr lang="fr-FR" dirty="0">
                <a:sym typeface="Wingdings" pitchFamily="2" charset="2"/>
              </a:rPr>
              <a:t>Conseiller aux clientes de ne pas essayer de nettoyer la doublure elles-mêmes. Informer les clientes que seul XXX peut effectuer cette opération (payant). </a:t>
            </a:r>
          </a:p>
          <a:p>
            <a:pPr>
              <a:defRPr/>
            </a:pPr>
            <a:r>
              <a:rPr lang="fr-FR" dirty="0"/>
              <a:t>Liste des centres de réparation spécialisés dans le cuir disponible en boutique (à confirmer en fonction des régions).</a:t>
            </a:r>
          </a:p>
          <a:p>
            <a:pPr>
              <a:defRPr/>
            </a:pPr>
            <a:r>
              <a:rPr lang="fr-FR" dirty="0"/>
              <a:t>Centre de réparation local, Centre de service après-vente mondial dans notre centre de distribution mondial.</a:t>
            </a:r>
          </a:p>
          <a:p>
            <a:pPr algn="just"/>
            <a:endParaRPr lang="fr-FR" dirty="0"/>
          </a:p>
          <a:p>
            <a:pPr algn="just"/>
            <a:endParaRPr lang="fr-FR" dirty="0"/>
          </a:p>
        </p:txBody>
      </p:sp>
      <p:sp>
        <p:nvSpPr>
          <p:cNvPr id="4" name="Espace réservé du numéro de diapositive 3"/>
          <p:cNvSpPr>
            <a:spLocks noGrp="1"/>
          </p:cNvSpPr>
          <p:nvPr>
            <p:ph type="sldNum" sz="quarter" idx="10"/>
          </p:nvPr>
        </p:nvSpPr>
        <p:spPr/>
        <p:txBody>
          <a:bodyPr/>
          <a:lstStyle/>
          <a:p>
            <a:fld id="{10C69F1A-1F5C-4EF8-B377-0381907EF118}" type="slidenum">
              <a:rPr lang="en-GB" smtClean="0"/>
              <a:t>2</a:t>
            </a:fld>
            <a:endParaRPr lang="fr-FR" dirty="0"/>
          </a:p>
        </p:txBody>
      </p:sp>
    </p:spTree>
    <p:extLst>
      <p:ext uri="{BB962C8B-B14F-4D97-AF65-F5344CB8AC3E}">
        <p14:creationId xmlns:p14="http://schemas.microsoft.com/office/powerpoint/2010/main" val="3555188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endParaRPr lang="en-GB"/>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GB"/>
          </a:p>
        </p:txBody>
      </p:sp>
      <p:sp>
        <p:nvSpPr>
          <p:cNvPr id="4" name="Espace réservé de la date 3"/>
          <p:cNvSpPr>
            <a:spLocks noGrp="1"/>
          </p:cNvSpPr>
          <p:nvPr>
            <p:ph type="dt" sz="half" idx="10"/>
          </p:nvPr>
        </p:nvSpPr>
        <p:spPr/>
        <p:txBody>
          <a:bodyPr/>
          <a:lstStyle/>
          <a:p>
            <a:fld id="{25C5444E-F589-4029-A860-DD3FAB1B51D9}" type="datetimeFigureOut">
              <a:rPr lang="en-GB" smtClean="0"/>
              <a:t>09/10/2018</a:t>
            </a:fld>
            <a:endParaRPr lang="en-GB" dirty="0"/>
          </a:p>
        </p:txBody>
      </p:sp>
      <p:sp>
        <p:nvSpPr>
          <p:cNvPr id="5" name="Espace réservé du pied de page 4"/>
          <p:cNvSpPr>
            <a:spLocks noGrp="1"/>
          </p:cNvSpPr>
          <p:nvPr>
            <p:ph type="ftr" sz="quarter" idx="11"/>
          </p:nvPr>
        </p:nvSpPr>
        <p:spPr/>
        <p:txBody>
          <a:bodyPr/>
          <a:lstStyle/>
          <a:p>
            <a:endParaRPr lang="en-GB" dirty="0"/>
          </a:p>
        </p:txBody>
      </p:sp>
      <p:sp>
        <p:nvSpPr>
          <p:cNvPr id="6" name="Espace réservé du numéro de diapositive 5"/>
          <p:cNvSpPr>
            <a:spLocks noGrp="1"/>
          </p:cNvSpPr>
          <p:nvPr>
            <p:ph type="sldNum" sz="quarter" idx="12"/>
          </p:nvPr>
        </p:nvSpPr>
        <p:spPr/>
        <p:txBody>
          <a:bodyPr/>
          <a:lstStyle/>
          <a:p>
            <a:fld id="{8ED9B5A5-3030-460B-8BF3-F7E3AC53C105}" type="slidenum">
              <a:rPr lang="en-GB" smtClean="0"/>
              <a:t>‹N°›</a:t>
            </a:fld>
            <a:endParaRPr lang="en-GB" dirty="0"/>
          </a:p>
        </p:txBody>
      </p:sp>
    </p:spTree>
    <p:extLst>
      <p:ext uri="{BB962C8B-B14F-4D97-AF65-F5344CB8AC3E}">
        <p14:creationId xmlns:p14="http://schemas.microsoft.com/office/powerpoint/2010/main" val="3741406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p:cNvSpPr>
            <a:spLocks noGrp="1"/>
          </p:cNvSpPr>
          <p:nvPr>
            <p:ph type="dt" sz="half" idx="10"/>
          </p:nvPr>
        </p:nvSpPr>
        <p:spPr/>
        <p:txBody>
          <a:bodyPr/>
          <a:lstStyle/>
          <a:p>
            <a:fld id="{25C5444E-F589-4029-A860-DD3FAB1B51D9}" type="datetimeFigureOut">
              <a:rPr lang="en-GB" smtClean="0"/>
              <a:t>09/10/2018</a:t>
            </a:fld>
            <a:endParaRPr lang="en-GB" dirty="0"/>
          </a:p>
        </p:txBody>
      </p:sp>
      <p:sp>
        <p:nvSpPr>
          <p:cNvPr id="5" name="Espace réservé du pied de page 4"/>
          <p:cNvSpPr>
            <a:spLocks noGrp="1"/>
          </p:cNvSpPr>
          <p:nvPr>
            <p:ph type="ftr" sz="quarter" idx="11"/>
          </p:nvPr>
        </p:nvSpPr>
        <p:spPr/>
        <p:txBody>
          <a:bodyPr/>
          <a:lstStyle/>
          <a:p>
            <a:endParaRPr lang="en-GB" dirty="0"/>
          </a:p>
        </p:txBody>
      </p:sp>
      <p:sp>
        <p:nvSpPr>
          <p:cNvPr id="6" name="Espace réservé du numéro de diapositive 5"/>
          <p:cNvSpPr>
            <a:spLocks noGrp="1"/>
          </p:cNvSpPr>
          <p:nvPr>
            <p:ph type="sldNum" sz="quarter" idx="12"/>
          </p:nvPr>
        </p:nvSpPr>
        <p:spPr/>
        <p:txBody>
          <a:bodyPr/>
          <a:lstStyle/>
          <a:p>
            <a:fld id="{8ED9B5A5-3030-460B-8BF3-F7E3AC53C105}" type="slidenum">
              <a:rPr lang="en-GB" smtClean="0"/>
              <a:t>‹N°›</a:t>
            </a:fld>
            <a:endParaRPr lang="en-GB" dirty="0"/>
          </a:p>
        </p:txBody>
      </p:sp>
    </p:spTree>
    <p:extLst>
      <p:ext uri="{BB962C8B-B14F-4D97-AF65-F5344CB8AC3E}">
        <p14:creationId xmlns:p14="http://schemas.microsoft.com/office/powerpoint/2010/main" val="1286398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en-GB"/>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p:cNvSpPr>
            <a:spLocks noGrp="1"/>
          </p:cNvSpPr>
          <p:nvPr>
            <p:ph type="dt" sz="half" idx="10"/>
          </p:nvPr>
        </p:nvSpPr>
        <p:spPr/>
        <p:txBody>
          <a:bodyPr/>
          <a:lstStyle/>
          <a:p>
            <a:fld id="{25C5444E-F589-4029-A860-DD3FAB1B51D9}" type="datetimeFigureOut">
              <a:rPr lang="en-GB" smtClean="0"/>
              <a:t>09/10/2018</a:t>
            </a:fld>
            <a:endParaRPr lang="en-GB" dirty="0"/>
          </a:p>
        </p:txBody>
      </p:sp>
      <p:sp>
        <p:nvSpPr>
          <p:cNvPr id="5" name="Espace réservé du pied de page 4"/>
          <p:cNvSpPr>
            <a:spLocks noGrp="1"/>
          </p:cNvSpPr>
          <p:nvPr>
            <p:ph type="ftr" sz="quarter" idx="11"/>
          </p:nvPr>
        </p:nvSpPr>
        <p:spPr/>
        <p:txBody>
          <a:bodyPr/>
          <a:lstStyle/>
          <a:p>
            <a:endParaRPr lang="en-GB" dirty="0"/>
          </a:p>
        </p:txBody>
      </p:sp>
      <p:sp>
        <p:nvSpPr>
          <p:cNvPr id="6" name="Espace réservé du numéro de diapositive 5"/>
          <p:cNvSpPr>
            <a:spLocks noGrp="1"/>
          </p:cNvSpPr>
          <p:nvPr>
            <p:ph type="sldNum" sz="quarter" idx="12"/>
          </p:nvPr>
        </p:nvSpPr>
        <p:spPr/>
        <p:txBody>
          <a:bodyPr/>
          <a:lstStyle/>
          <a:p>
            <a:fld id="{8ED9B5A5-3030-460B-8BF3-F7E3AC53C105}" type="slidenum">
              <a:rPr lang="en-GB" smtClean="0"/>
              <a:t>‹N°›</a:t>
            </a:fld>
            <a:endParaRPr lang="en-GB" dirty="0"/>
          </a:p>
        </p:txBody>
      </p:sp>
    </p:spTree>
    <p:extLst>
      <p:ext uri="{BB962C8B-B14F-4D97-AF65-F5344CB8AC3E}">
        <p14:creationId xmlns:p14="http://schemas.microsoft.com/office/powerpoint/2010/main" val="3266866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GB"/>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p:cNvSpPr>
            <a:spLocks noGrp="1"/>
          </p:cNvSpPr>
          <p:nvPr>
            <p:ph type="dt" sz="half" idx="10"/>
          </p:nvPr>
        </p:nvSpPr>
        <p:spPr/>
        <p:txBody>
          <a:bodyPr/>
          <a:lstStyle/>
          <a:p>
            <a:fld id="{25C5444E-F589-4029-A860-DD3FAB1B51D9}" type="datetimeFigureOut">
              <a:rPr lang="en-GB" smtClean="0"/>
              <a:t>09/10/2018</a:t>
            </a:fld>
            <a:endParaRPr lang="en-GB" dirty="0"/>
          </a:p>
        </p:txBody>
      </p:sp>
      <p:sp>
        <p:nvSpPr>
          <p:cNvPr id="5" name="Espace réservé du pied de page 4"/>
          <p:cNvSpPr>
            <a:spLocks noGrp="1"/>
          </p:cNvSpPr>
          <p:nvPr>
            <p:ph type="ftr" sz="quarter" idx="11"/>
          </p:nvPr>
        </p:nvSpPr>
        <p:spPr/>
        <p:txBody>
          <a:bodyPr/>
          <a:lstStyle/>
          <a:p>
            <a:endParaRPr lang="en-GB" dirty="0"/>
          </a:p>
        </p:txBody>
      </p:sp>
      <p:sp>
        <p:nvSpPr>
          <p:cNvPr id="6" name="Espace réservé du numéro de diapositive 5"/>
          <p:cNvSpPr>
            <a:spLocks noGrp="1"/>
          </p:cNvSpPr>
          <p:nvPr>
            <p:ph type="sldNum" sz="quarter" idx="12"/>
          </p:nvPr>
        </p:nvSpPr>
        <p:spPr/>
        <p:txBody>
          <a:bodyPr/>
          <a:lstStyle/>
          <a:p>
            <a:fld id="{8ED9B5A5-3030-460B-8BF3-F7E3AC53C105}" type="slidenum">
              <a:rPr lang="en-GB" smtClean="0"/>
              <a:t>‹N°›</a:t>
            </a:fld>
            <a:endParaRPr lang="en-GB" dirty="0"/>
          </a:p>
        </p:txBody>
      </p:sp>
    </p:spTree>
    <p:extLst>
      <p:ext uri="{BB962C8B-B14F-4D97-AF65-F5344CB8AC3E}">
        <p14:creationId xmlns:p14="http://schemas.microsoft.com/office/powerpoint/2010/main" val="3258988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en-GB"/>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25C5444E-F589-4029-A860-DD3FAB1B51D9}" type="datetimeFigureOut">
              <a:rPr lang="en-GB" smtClean="0"/>
              <a:t>09/10/2018</a:t>
            </a:fld>
            <a:endParaRPr lang="en-GB" dirty="0"/>
          </a:p>
        </p:txBody>
      </p:sp>
      <p:sp>
        <p:nvSpPr>
          <p:cNvPr id="5" name="Espace réservé du pied de page 4"/>
          <p:cNvSpPr>
            <a:spLocks noGrp="1"/>
          </p:cNvSpPr>
          <p:nvPr>
            <p:ph type="ftr" sz="quarter" idx="11"/>
          </p:nvPr>
        </p:nvSpPr>
        <p:spPr/>
        <p:txBody>
          <a:bodyPr/>
          <a:lstStyle/>
          <a:p>
            <a:endParaRPr lang="en-GB" dirty="0"/>
          </a:p>
        </p:txBody>
      </p:sp>
      <p:sp>
        <p:nvSpPr>
          <p:cNvPr id="6" name="Espace réservé du numéro de diapositive 5"/>
          <p:cNvSpPr>
            <a:spLocks noGrp="1"/>
          </p:cNvSpPr>
          <p:nvPr>
            <p:ph type="sldNum" sz="quarter" idx="12"/>
          </p:nvPr>
        </p:nvSpPr>
        <p:spPr/>
        <p:txBody>
          <a:bodyPr/>
          <a:lstStyle/>
          <a:p>
            <a:fld id="{8ED9B5A5-3030-460B-8BF3-F7E3AC53C105}" type="slidenum">
              <a:rPr lang="en-GB" smtClean="0"/>
              <a:t>‹N°›</a:t>
            </a:fld>
            <a:endParaRPr lang="en-GB" dirty="0"/>
          </a:p>
        </p:txBody>
      </p:sp>
    </p:spTree>
    <p:extLst>
      <p:ext uri="{BB962C8B-B14F-4D97-AF65-F5344CB8AC3E}">
        <p14:creationId xmlns:p14="http://schemas.microsoft.com/office/powerpoint/2010/main" val="545480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GB"/>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e la date 4"/>
          <p:cNvSpPr>
            <a:spLocks noGrp="1"/>
          </p:cNvSpPr>
          <p:nvPr>
            <p:ph type="dt" sz="half" idx="10"/>
          </p:nvPr>
        </p:nvSpPr>
        <p:spPr/>
        <p:txBody>
          <a:bodyPr/>
          <a:lstStyle/>
          <a:p>
            <a:fld id="{25C5444E-F589-4029-A860-DD3FAB1B51D9}" type="datetimeFigureOut">
              <a:rPr lang="en-GB" smtClean="0"/>
              <a:t>09/10/2018</a:t>
            </a:fld>
            <a:endParaRPr lang="en-GB" dirty="0"/>
          </a:p>
        </p:txBody>
      </p:sp>
      <p:sp>
        <p:nvSpPr>
          <p:cNvPr id="6" name="Espace réservé du pied de page 5"/>
          <p:cNvSpPr>
            <a:spLocks noGrp="1"/>
          </p:cNvSpPr>
          <p:nvPr>
            <p:ph type="ftr" sz="quarter" idx="11"/>
          </p:nvPr>
        </p:nvSpPr>
        <p:spPr/>
        <p:txBody>
          <a:bodyPr/>
          <a:lstStyle/>
          <a:p>
            <a:endParaRPr lang="en-GB" dirty="0"/>
          </a:p>
        </p:txBody>
      </p:sp>
      <p:sp>
        <p:nvSpPr>
          <p:cNvPr id="7" name="Espace réservé du numéro de diapositive 6"/>
          <p:cNvSpPr>
            <a:spLocks noGrp="1"/>
          </p:cNvSpPr>
          <p:nvPr>
            <p:ph type="sldNum" sz="quarter" idx="12"/>
          </p:nvPr>
        </p:nvSpPr>
        <p:spPr/>
        <p:txBody>
          <a:bodyPr/>
          <a:lstStyle/>
          <a:p>
            <a:fld id="{8ED9B5A5-3030-460B-8BF3-F7E3AC53C105}" type="slidenum">
              <a:rPr lang="en-GB" smtClean="0"/>
              <a:t>‹N°›</a:t>
            </a:fld>
            <a:endParaRPr lang="en-GB" dirty="0"/>
          </a:p>
        </p:txBody>
      </p:sp>
    </p:spTree>
    <p:extLst>
      <p:ext uri="{BB962C8B-B14F-4D97-AF65-F5344CB8AC3E}">
        <p14:creationId xmlns:p14="http://schemas.microsoft.com/office/powerpoint/2010/main" val="357948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en-GB"/>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7" name="Espace réservé de la date 6"/>
          <p:cNvSpPr>
            <a:spLocks noGrp="1"/>
          </p:cNvSpPr>
          <p:nvPr>
            <p:ph type="dt" sz="half" idx="10"/>
          </p:nvPr>
        </p:nvSpPr>
        <p:spPr/>
        <p:txBody>
          <a:bodyPr/>
          <a:lstStyle/>
          <a:p>
            <a:fld id="{25C5444E-F589-4029-A860-DD3FAB1B51D9}" type="datetimeFigureOut">
              <a:rPr lang="en-GB" smtClean="0"/>
              <a:t>09/10/2018</a:t>
            </a:fld>
            <a:endParaRPr lang="en-GB" dirty="0"/>
          </a:p>
        </p:txBody>
      </p:sp>
      <p:sp>
        <p:nvSpPr>
          <p:cNvPr id="8" name="Espace réservé du pied de page 7"/>
          <p:cNvSpPr>
            <a:spLocks noGrp="1"/>
          </p:cNvSpPr>
          <p:nvPr>
            <p:ph type="ftr" sz="quarter" idx="11"/>
          </p:nvPr>
        </p:nvSpPr>
        <p:spPr/>
        <p:txBody>
          <a:bodyPr/>
          <a:lstStyle/>
          <a:p>
            <a:endParaRPr lang="en-GB" dirty="0"/>
          </a:p>
        </p:txBody>
      </p:sp>
      <p:sp>
        <p:nvSpPr>
          <p:cNvPr id="9" name="Espace réservé du numéro de diapositive 8"/>
          <p:cNvSpPr>
            <a:spLocks noGrp="1"/>
          </p:cNvSpPr>
          <p:nvPr>
            <p:ph type="sldNum" sz="quarter" idx="12"/>
          </p:nvPr>
        </p:nvSpPr>
        <p:spPr/>
        <p:txBody>
          <a:bodyPr/>
          <a:lstStyle/>
          <a:p>
            <a:fld id="{8ED9B5A5-3030-460B-8BF3-F7E3AC53C105}" type="slidenum">
              <a:rPr lang="en-GB" smtClean="0"/>
              <a:t>‹N°›</a:t>
            </a:fld>
            <a:endParaRPr lang="en-GB" dirty="0"/>
          </a:p>
        </p:txBody>
      </p:sp>
    </p:spTree>
    <p:extLst>
      <p:ext uri="{BB962C8B-B14F-4D97-AF65-F5344CB8AC3E}">
        <p14:creationId xmlns:p14="http://schemas.microsoft.com/office/powerpoint/2010/main" val="1859175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GB"/>
          </a:p>
        </p:txBody>
      </p:sp>
      <p:sp>
        <p:nvSpPr>
          <p:cNvPr id="3" name="Espace réservé de la date 2"/>
          <p:cNvSpPr>
            <a:spLocks noGrp="1"/>
          </p:cNvSpPr>
          <p:nvPr>
            <p:ph type="dt" sz="half" idx="10"/>
          </p:nvPr>
        </p:nvSpPr>
        <p:spPr/>
        <p:txBody>
          <a:bodyPr/>
          <a:lstStyle/>
          <a:p>
            <a:fld id="{25C5444E-F589-4029-A860-DD3FAB1B51D9}" type="datetimeFigureOut">
              <a:rPr lang="en-GB" smtClean="0"/>
              <a:t>09/10/2018</a:t>
            </a:fld>
            <a:endParaRPr lang="en-GB" dirty="0"/>
          </a:p>
        </p:txBody>
      </p:sp>
      <p:sp>
        <p:nvSpPr>
          <p:cNvPr id="4" name="Espace réservé du pied de page 3"/>
          <p:cNvSpPr>
            <a:spLocks noGrp="1"/>
          </p:cNvSpPr>
          <p:nvPr>
            <p:ph type="ftr" sz="quarter" idx="11"/>
          </p:nvPr>
        </p:nvSpPr>
        <p:spPr/>
        <p:txBody>
          <a:bodyPr/>
          <a:lstStyle/>
          <a:p>
            <a:endParaRPr lang="en-GB" dirty="0"/>
          </a:p>
        </p:txBody>
      </p:sp>
      <p:sp>
        <p:nvSpPr>
          <p:cNvPr id="5" name="Espace réservé du numéro de diapositive 4"/>
          <p:cNvSpPr>
            <a:spLocks noGrp="1"/>
          </p:cNvSpPr>
          <p:nvPr>
            <p:ph type="sldNum" sz="quarter" idx="12"/>
          </p:nvPr>
        </p:nvSpPr>
        <p:spPr/>
        <p:txBody>
          <a:bodyPr/>
          <a:lstStyle/>
          <a:p>
            <a:fld id="{8ED9B5A5-3030-460B-8BF3-F7E3AC53C105}" type="slidenum">
              <a:rPr lang="en-GB" smtClean="0"/>
              <a:t>‹N°›</a:t>
            </a:fld>
            <a:endParaRPr lang="en-GB" dirty="0"/>
          </a:p>
        </p:txBody>
      </p:sp>
    </p:spTree>
    <p:extLst>
      <p:ext uri="{BB962C8B-B14F-4D97-AF65-F5344CB8AC3E}">
        <p14:creationId xmlns:p14="http://schemas.microsoft.com/office/powerpoint/2010/main" val="4238591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5C5444E-F589-4029-A860-DD3FAB1B51D9}" type="datetimeFigureOut">
              <a:rPr lang="en-GB" smtClean="0"/>
              <a:t>09/10/2018</a:t>
            </a:fld>
            <a:endParaRPr lang="en-GB" dirty="0"/>
          </a:p>
        </p:txBody>
      </p:sp>
      <p:sp>
        <p:nvSpPr>
          <p:cNvPr id="3" name="Espace réservé du pied de page 2"/>
          <p:cNvSpPr>
            <a:spLocks noGrp="1"/>
          </p:cNvSpPr>
          <p:nvPr>
            <p:ph type="ftr" sz="quarter" idx="11"/>
          </p:nvPr>
        </p:nvSpPr>
        <p:spPr/>
        <p:txBody>
          <a:bodyPr/>
          <a:lstStyle/>
          <a:p>
            <a:endParaRPr lang="en-GB" dirty="0"/>
          </a:p>
        </p:txBody>
      </p:sp>
      <p:sp>
        <p:nvSpPr>
          <p:cNvPr id="4" name="Espace réservé du numéro de diapositive 3"/>
          <p:cNvSpPr>
            <a:spLocks noGrp="1"/>
          </p:cNvSpPr>
          <p:nvPr>
            <p:ph type="sldNum" sz="quarter" idx="12"/>
          </p:nvPr>
        </p:nvSpPr>
        <p:spPr/>
        <p:txBody>
          <a:bodyPr/>
          <a:lstStyle/>
          <a:p>
            <a:fld id="{8ED9B5A5-3030-460B-8BF3-F7E3AC53C105}" type="slidenum">
              <a:rPr lang="en-GB" smtClean="0"/>
              <a:t>‹N°›</a:t>
            </a:fld>
            <a:endParaRPr lang="en-GB" dirty="0"/>
          </a:p>
        </p:txBody>
      </p:sp>
    </p:spTree>
    <p:extLst>
      <p:ext uri="{BB962C8B-B14F-4D97-AF65-F5344CB8AC3E}">
        <p14:creationId xmlns:p14="http://schemas.microsoft.com/office/powerpoint/2010/main" val="3554933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en-GB"/>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5C5444E-F589-4029-A860-DD3FAB1B51D9}" type="datetimeFigureOut">
              <a:rPr lang="en-GB" smtClean="0"/>
              <a:t>09/10/2018</a:t>
            </a:fld>
            <a:endParaRPr lang="en-GB" dirty="0"/>
          </a:p>
        </p:txBody>
      </p:sp>
      <p:sp>
        <p:nvSpPr>
          <p:cNvPr id="6" name="Espace réservé du pied de page 5"/>
          <p:cNvSpPr>
            <a:spLocks noGrp="1"/>
          </p:cNvSpPr>
          <p:nvPr>
            <p:ph type="ftr" sz="quarter" idx="11"/>
          </p:nvPr>
        </p:nvSpPr>
        <p:spPr/>
        <p:txBody>
          <a:bodyPr/>
          <a:lstStyle/>
          <a:p>
            <a:endParaRPr lang="en-GB" dirty="0"/>
          </a:p>
        </p:txBody>
      </p:sp>
      <p:sp>
        <p:nvSpPr>
          <p:cNvPr id="7" name="Espace réservé du numéro de diapositive 6"/>
          <p:cNvSpPr>
            <a:spLocks noGrp="1"/>
          </p:cNvSpPr>
          <p:nvPr>
            <p:ph type="sldNum" sz="quarter" idx="12"/>
          </p:nvPr>
        </p:nvSpPr>
        <p:spPr/>
        <p:txBody>
          <a:bodyPr/>
          <a:lstStyle/>
          <a:p>
            <a:fld id="{8ED9B5A5-3030-460B-8BF3-F7E3AC53C105}" type="slidenum">
              <a:rPr lang="en-GB" smtClean="0"/>
              <a:t>‹N°›</a:t>
            </a:fld>
            <a:endParaRPr lang="en-GB" dirty="0"/>
          </a:p>
        </p:txBody>
      </p:sp>
    </p:spTree>
    <p:extLst>
      <p:ext uri="{BB962C8B-B14F-4D97-AF65-F5344CB8AC3E}">
        <p14:creationId xmlns:p14="http://schemas.microsoft.com/office/powerpoint/2010/main" val="256057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en-GB"/>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5C5444E-F589-4029-A860-DD3FAB1B51D9}" type="datetimeFigureOut">
              <a:rPr lang="en-GB" smtClean="0"/>
              <a:t>09/10/2018</a:t>
            </a:fld>
            <a:endParaRPr lang="en-GB" dirty="0"/>
          </a:p>
        </p:txBody>
      </p:sp>
      <p:sp>
        <p:nvSpPr>
          <p:cNvPr id="6" name="Espace réservé du pied de page 5"/>
          <p:cNvSpPr>
            <a:spLocks noGrp="1"/>
          </p:cNvSpPr>
          <p:nvPr>
            <p:ph type="ftr" sz="quarter" idx="11"/>
          </p:nvPr>
        </p:nvSpPr>
        <p:spPr/>
        <p:txBody>
          <a:bodyPr/>
          <a:lstStyle/>
          <a:p>
            <a:endParaRPr lang="en-GB" dirty="0"/>
          </a:p>
        </p:txBody>
      </p:sp>
      <p:sp>
        <p:nvSpPr>
          <p:cNvPr id="7" name="Espace réservé du numéro de diapositive 6"/>
          <p:cNvSpPr>
            <a:spLocks noGrp="1"/>
          </p:cNvSpPr>
          <p:nvPr>
            <p:ph type="sldNum" sz="quarter" idx="12"/>
          </p:nvPr>
        </p:nvSpPr>
        <p:spPr/>
        <p:txBody>
          <a:bodyPr/>
          <a:lstStyle/>
          <a:p>
            <a:fld id="{8ED9B5A5-3030-460B-8BF3-F7E3AC53C105}" type="slidenum">
              <a:rPr lang="en-GB" smtClean="0"/>
              <a:t>‹N°›</a:t>
            </a:fld>
            <a:endParaRPr lang="en-GB" dirty="0"/>
          </a:p>
        </p:txBody>
      </p:sp>
    </p:spTree>
    <p:extLst>
      <p:ext uri="{BB962C8B-B14F-4D97-AF65-F5344CB8AC3E}">
        <p14:creationId xmlns:p14="http://schemas.microsoft.com/office/powerpoint/2010/main" val="273538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endParaRPr lang="en-GB"/>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C5444E-F589-4029-A860-DD3FAB1B51D9}" type="datetimeFigureOut">
              <a:rPr lang="en-GB" smtClean="0"/>
              <a:t>09/10/2018</a:t>
            </a:fld>
            <a:endParaRPr lang="en-GB"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D9B5A5-3030-460B-8BF3-F7E3AC53C105}" type="slidenum">
              <a:rPr lang="en-GB" smtClean="0"/>
              <a:t>‹N°›</a:t>
            </a:fld>
            <a:endParaRPr lang="en-GB" dirty="0"/>
          </a:p>
        </p:txBody>
      </p:sp>
    </p:spTree>
    <p:extLst>
      <p:ext uri="{BB962C8B-B14F-4D97-AF65-F5344CB8AC3E}">
        <p14:creationId xmlns:p14="http://schemas.microsoft.com/office/powerpoint/2010/main" val="381374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2.jpeg"/><Relationship Id="rId5" Type="http://schemas.openxmlformats.org/officeDocument/2006/relationships/tags" Target="../tags/tag5.xml"/><Relationship Id="rId10" Type="http://schemas.openxmlformats.org/officeDocument/2006/relationships/image" Target="../media/image1.jpeg"/><Relationship Id="rId4" Type="http://schemas.openxmlformats.org/officeDocument/2006/relationships/tags" Target="../tags/tag4.xml"/><Relationship Id="rId9"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10.xml"/><Relationship Id="rId7" Type="http://schemas.openxmlformats.org/officeDocument/2006/relationships/tags" Target="../tags/tag14.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image" Target="../media/image4.jpeg"/><Relationship Id="rId5" Type="http://schemas.openxmlformats.org/officeDocument/2006/relationships/tags" Target="../tags/tag12.xml"/><Relationship Id="rId10" Type="http://schemas.openxmlformats.org/officeDocument/2006/relationships/image" Target="../media/image3.jpeg"/><Relationship Id="rId4" Type="http://schemas.openxmlformats.org/officeDocument/2006/relationships/tags" Target="../tags/tag11.xml"/><Relationship Id="rId9"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179512" y="1381246"/>
            <a:ext cx="4320480" cy="5336451"/>
          </a:xfrm>
          <a:prstGeom prst="rect">
            <a:avLst/>
          </a:prstGeom>
          <a:solidFill>
            <a:schemeClr val="bg1"/>
          </a:solidFill>
          <a:ln w="6350">
            <a:solidFill>
              <a:schemeClr val="bg1">
                <a:lumMod val="65000"/>
              </a:schemeClr>
            </a:solidFill>
            <a:prstDash val="dash"/>
          </a:ln>
          <a:effectLst>
            <a:outerShdw blurRad="38100" dist="12700" dir="8100000" algn="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defRPr/>
            </a:pPr>
            <a:r>
              <a:rPr lang="fr-FR" sz="1000" dirty="0">
                <a:latin typeface="FuturaT" pitchFamily="34" charset="0"/>
              </a:rPr>
              <a:t>Sélection des peaux les plus belles et les plus irréprochables</a:t>
            </a:r>
          </a:p>
          <a:p>
            <a:pPr>
              <a:defRPr/>
            </a:pPr>
            <a:endParaRPr lang="fr-FR" sz="1000" dirty="0">
              <a:solidFill>
                <a:srgbClr val="C00000"/>
              </a:solidFill>
              <a:latin typeface="FuturaT" pitchFamily="34" charset="0"/>
            </a:endParaRPr>
          </a:p>
          <a:p>
            <a:pPr>
              <a:defRPr/>
            </a:pPr>
            <a:r>
              <a:rPr lang="fr-FR" sz="1000" dirty="0">
                <a:solidFill>
                  <a:srgbClr val="C00000"/>
                </a:solidFill>
                <a:latin typeface="FuturaT" pitchFamily="34" charset="0"/>
              </a:rPr>
              <a:t>CUIR D’AGNEAU </a:t>
            </a:r>
          </a:p>
          <a:p>
            <a:pPr>
              <a:defRPr/>
            </a:pPr>
            <a:r>
              <a:rPr lang="fr-FR" sz="1000" dirty="0">
                <a:latin typeface="FuturaT" pitchFamily="34" charset="0"/>
              </a:rPr>
              <a:t>Agneau de lait</a:t>
            </a:r>
            <a:r>
              <a:rPr lang="fr-FR" dirty="0"/>
              <a:t> </a:t>
            </a:r>
            <a:r>
              <a:rPr lang="fr-FR" sz="1000" dirty="0">
                <a:latin typeface="FuturaT" pitchFamily="34" charset="0"/>
              </a:rPr>
              <a:t>principalement issu d’Espagne</a:t>
            </a:r>
          </a:p>
          <a:p>
            <a:pPr>
              <a:defRPr/>
            </a:pPr>
            <a:r>
              <a:rPr lang="fr-FR" sz="1000" dirty="0">
                <a:latin typeface="FuturaT" pitchFamily="34" charset="0"/>
              </a:rPr>
              <a:t>Sélection de races à poils fins, pour un cuir au grain ultra-fin</a:t>
            </a:r>
          </a:p>
          <a:p>
            <a:pPr>
              <a:defRPr/>
            </a:pPr>
            <a:r>
              <a:rPr lang="en-US" sz="1000" dirty="0">
                <a:latin typeface="FuturaT" pitchFamily="34" charset="0"/>
                <a:sym typeface="Wingdings" pitchFamily="2" charset="2"/>
              </a:rPr>
              <a:t></a:t>
            </a:r>
            <a:r>
              <a:rPr lang="fr-FR" dirty="0"/>
              <a:t> </a:t>
            </a:r>
            <a:r>
              <a:rPr lang="fr-FR" sz="1000" dirty="0">
                <a:latin typeface="FuturaT" pitchFamily="34" charset="0"/>
                <a:sym typeface="Wingdings" pitchFamily="2" charset="2"/>
              </a:rPr>
              <a:t>Peu d’imperfections naturelles, meilleure qualité du monde</a:t>
            </a:r>
            <a:endParaRPr lang="fr-FR" sz="1000" dirty="0">
              <a:latin typeface="FuturaT" pitchFamily="34" charset="0"/>
            </a:endParaRPr>
          </a:p>
          <a:p>
            <a:pPr>
              <a:defRPr/>
            </a:pPr>
            <a:r>
              <a:rPr lang="en-US" sz="1000" dirty="0">
                <a:latin typeface="FuturaT" pitchFamily="34" charset="0"/>
                <a:sym typeface="Wingdings" pitchFamily="2" charset="2"/>
              </a:rPr>
              <a:t></a:t>
            </a:r>
            <a:r>
              <a:rPr lang="fr-FR" sz="1000" dirty="0">
                <a:latin typeface="FuturaT" pitchFamily="34" charset="0"/>
                <a:sym typeface="Wingdings" pitchFamily="2" charset="2"/>
              </a:rPr>
              <a:t> Délicat et souple, une signature XXX</a:t>
            </a:r>
          </a:p>
          <a:p>
            <a:pPr>
              <a:defRPr/>
            </a:pPr>
            <a:endParaRPr lang="fr-FR" sz="1000" dirty="0">
              <a:latin typeface="FuturaT" pitchFamily="34" charset="0"/>
              <a:sym typeface="Wingdings" pitchFamily="2" charset="2"/>
            </a:endParaRPr>
          </a:p>
          <a:p>
            <a:pPr>
              <a:defRPr/>
            </a:pPr>
            <a:r>
              <a:rPr lang="fr-FR" sz="1000" dirty="0">
                <a:solidFill>
                  <a:srgbClr val="C00000"/>
                </a:solidFill>
                <a:latin typeface="FuturaT" pitchFamily="34" charset="0"/>
              </a:rPr>
              <a:t>CUIR DE VEAU</a:t>
            </a:r>
            <a:r>
              <a:rPr lang="fr-FR" dirty="0"/>
              <a:t> </a:t>
            </a:r>
            <a:endParaRPr lang="fr-FR" sz="1000" dirty="0">
              <a:latin typeface="FuturaT" pitchFamily="34" charset="0"/>
            </a:endParaRPr>
          </a:p>
          <a:p>
            <a:pPr>
              <a:defRPr/>
            </a:pPr>
            <a:r>
              <a:rPr lang="fr-FR" sz="1000" dirty="0">
                <a:latin typeface="FuturaT" pitchFamily="34" charset="0"/>
              </a:rPr>
              <a:t>Veau de lait principalement issu de France et des Pays-Bas </a:t>
            </a:r>
          </a:p>
          <a:p>
            <a:pPr>
              <a:defRPr/>
            </a:pPr>
            <a:r>
              <a:rPr lang="fr-FR" sz="1000" dirty="0">
                <a:latin typeface="FuturaT" pitchFamily="34" charset="0"/>
              </a:rPr>
              <a:t>Offre une large gamme de finitions </a:t>
            </a:r>
          </a:p>
          <a:p>
            <a:pPr>
              <a:defRPr/>
            </a:pPr>
            <a:r>
              <a:rPr lang="en-US" sz="1000" dirty="0">
                <a:latin typeface="FuturaT" pitchFamily="34" charset="0"/>
                <a:sym typeface="Wingdings" pitchFamily="2" charset="2"/>
              </a:rPr>
              <a:t></a:t>
            </a:r>
            <a:r>
              <a:rPr lang="fr-FR" sz="1000" dirty="0">
                <a:latin typeface="FuturaT" pitchFamily="34" charset="0"/>
                <a:sym typeface="Wingdings" pitchFamily="2" charset="2"/>
              </a:rPr>
              <a:t> Peu d’imperfections naturelles, finesse du grain et durabilité</a:t>
            </a:r>
          </a:p>
          <a:p>
            <a:pPr>
              <a:defRPr/>
            </a:pPr>
            <a:endParaRPr lang="fr-FR" sz="1000" dirty="0">
              <a:latin typeface="FuturaT" pitchFamily="34" charset="0"/>
              <a:sym typeface="Wingdings" pitchFamily="2" charset="2"/>
            </a:endParaRPr>
          </a:p>
          <a:p>
            <a:pPr>
              <a:defRPr/>
            </a:pPr>
            <a:r>
              <a:rPr lang="fr-FR" sz="1000" dirty="0">
                <a:solidFill>
                  <a:srgbClr val="C00000"/>
                </a:solidFill>
                <a:latin typeface="FuturaT" pitchFamily="34" charset="0"/>
              </a:rPr>
              <a:t>TISSUS</a:t>
            </a:r>
          </a:p>
          <a:p>
            <a:pPr>
              <a:defRPr/>
            </a:pPr>
            <a:r>
              <a:rPr lang="fr-FR" sz="1000" dirty="0">
                <a:latin typeface="FuturaT" pitchFamily="34" charset="0"/>
              </a:rPr>
              <a:t>Mêmes fournisseurs que pour le PAP.</a:t>
            </a:r>
            <a:r>
              <a:rPr lang="fr-FR" sz="1000" dirty="0">
                <a:latin typeface="FuturaT" pitchFamily="34" charset="0"/>
                <a:sym typeface="Wingdings" pitchFamily="2" charset="2"/>
              </a:rPr>
              <a:t> Tweed, satin de soie et jersey</a:t>
            </a:r>
          </a:p>
          <a:p>
            <a:pPr marL="171450" indent="-171450">
              <a:buFont typeface="Wingdings"/>
              <a:buChar char="à"/>
              <a:defRPr/>
            </a:pPr>
            <a:r>
              <a:rPr lang="fr-FR" sz="1000" dirty="0">
                <a:latin typeface="FuturaT" pitchFamily="34" charset="0"/>
                <a:sym typeface="Wingdings" pitchFamily="2" charset="2"/>
              </a:rPr>
              <a:t>Meilleure qualité, parfaite harmonie avec les collections de PAP et de chaussures</a:t>
            </a:r>
          </a:p>
          <a:p>
            <a:pPr>
              <a:defRPr/>
            </a:pPr>
            <a:endParaRPr lang="fr-FR" sz="1000" dirty="0">
              <a:latin typeface="FuturaT" pitchFamily="34" charset="0"/>
            </a:endParaRPr>
          </a:p>
          <a:p>
            <a:pPr>
              <a:defRPr/>
            </a:pPr>
            <a:r>
              <a:rPr lang="fr-FR" sz="1000" dirty="0">
                <a:solidFill>
                  <a:srgbClr val="C00000"/>
                </a:solidFill>
                <a:latin typeface="FuturaT" pitchFamily="34" charset="0"/>
              </a:rPr>
              <a:t>FINITION</a:t>
            </a:r>
          </a:p>
          <a:p>
            <a:pPr>
              <a:defRPr/>
            </a:pPr>
            <a:r>
              <a:rPr lang="fr-FR" sz="1000" dirty="0">
                <a:latin typeface="FuturaT" pitchFamily="34" charset="0"/>
              </a:rPr>
              <a:t>Plus de 200 finitions de cuir disponibles  </a:t>
            </a:r>
          </a:p>
          <a:p>
            <a:pPr>
              <a:defRPr/>
            </a:pPr>
            <a:r>
              <a:rPr lang="en-US" sz="1000" dirty="0">
                <a:latin typeface="FuturaT" pitchFamily="34" charset="0"/>
                <a:sym typeface="Wingdings" pitchFamily="2" charset="2"/>
              </a:rPr>
              <a:t></a:t>
            </a:r>
            <a:r>
              <a:rPr lang="fr-FR" sz="1000" dirty="0">
                <a:latin typeface="FuturaT" pitchFamily="34" charset="0"/>
                <a:sym typeface="Wingdings" pitchFamily="2" charset="2"/>
              </a:rPr>
              <a:t> Aucune limite en termes de créativité </a:t>
            </a:r>
          </a:p>
          <a:p>
            <a:pPr>
              <a:defRPr/>
            </a:pPr>
            <a:endParaRPr lang="fr-FR" sz="1000" dirty="0">
              <a:latin typeface="FuturaT" pitchFamily="34" charset="0"/>
            </a:endParaRPr>
          </a:p>
          <a:p>
            <a:pPr>
              <a:defRPr/>
            </a:pPr>
            <a:r>
              <a:rPr lang="fr-FR" sz="1000" dirty="0">
                <a:solidFill>
                  <a:srgbClr val="C00000"/>
                </a:solidFill>
                <a:latin typeface="FuturaT" pitchFamily="34" charset="0"/>
              </a:rPr>
              <a:t>CHAÎNES ET PIÈCES MÉTALLIQUES </a:t>
            </a:r>
          </a:p>
          <a:p>
            <a:pPr>
              <a:defRPr/>
            </a:pPr>
            <a:r>
              <a:rPr lang="fr-FR" sz="1000" dirty="0">
                <a:latin typeface="FuturaT" pitchFamily="34" charset="0"/>
              </a:rPr>
              <a:t>Fabrication en cuivre galvanisé pour les modèles 2.55 et TC, et en aluminium pour Boy (matière plus légère pour une plus grosse chaîne)</a:t>
            </a:r>
          </a:p>
          <a:p>
            <a:pPr>
              <a:defRPr/>
            </a:pPr>
            <a:r>
              <a:rPr lang="en-US" sz="1000" dirty="0">
                <a:latin typeface="FuturaT" pitchFamily="34" charset="0"/>
                <a:sym typeface="Wingdings" pitchFamily="2" charset="2"/>
              </a:rPr>
              <a:t></a:t>
            </a:r>
            <a:r>
              <a:rPr lang="fr-FR" sz="1000" dirty="0">
                <a:latin typeface="FuturaT" pitchFamily="34" charset="0"/>
                <a:sym typeface="Wingdings" pitchFamily="2" charset="2"/>
              </a:rPr>
              <a:t>Couleur et éclat durables, vaste palette de couleurs métallisées</a:t>
            </a:r>
          </a:p>
          <a:p>
            <a:pPr>
              <a:defRPr/>
            </a:pPr>
            <a:endParaRPr lang="fr-FR" sz="1000" dirty="0">
              <a:latin typeface="FuturaT" pitchFamily="34" charset="0"/>
              <a:sym typeface="Wingdings" pitchFamily="2" charset="2"/>
            </a:endParaRPr>
          </a:p>
          <a:p>
            <a:pPr>
              <a:defRPr/>
            </a:pPr>
            <a:r>
              <a:rPr lang="fr-FR" sz="1000" dirty="0">
                <a:solidFill>
                  <a:srgbClr val="C00000"/>
                </a:solidFill>
                <a:latin typeface="FuturaT" pitchFamily="34" charset="0"/>
              </a:rPr>
              <a:t>DOUBLURE</a:t>
            </a:r>
          </a:p>
          <a:p>
            <a:pPr>
              <a:defRPr/>
            </a:pPr>
            <a:r>
              <a:rPr lang="fr-FR" sz="1000" dirty="0">
                <a:latin typeface="FuturaT" pitchFamily="34" charset="0"/>
              </a:rPr>
              <a:t>Fabriquée en cuir de mouton de Nouvelle-Zélande pour les sacs 2.55 et Timeless Classic, ou en tissu (satin, ottoman ou driffo). </a:t>
            </a:r>
            <a:r>
              <a:rPr lang="fr-FR" sz="1000" dirty="0">
                <a:latin typeface="FuturaT" pitchFamily="34" charset="0"/>
                <a:sym typeface="Wingdings" pitchFamily="2" charset="2"/>
              </a:rPr>
              <a:t>Résistance et large choix de couleurs</a:t>
            </a:r>
            <a:r>
              <a:rPr lang="fr-FR" dirty="0"/>
              <a:t> </a:t>
            </a:r>
            <a:r>
              <a:rPr lang="fr-FR" sz="1000" dirty="0">
                <a:latin typeface="FuturaT" pitchFamily="34" charset="0"/>
                <a:sym typeface="Wingdings" pitchFamily="2" charset="2"/>
              </a:rPr>
              <a:t>assorties au cuir</a:t>
            </a:r>
          </a:p>
          <a:p>
            <a:pPr>
              <a:defRPr/>
            </a:pPr>
            <a:endParaRPr lang="fr-FR" sz="1000" dirty="0">
              <a:latin typeface="FuturaT" pitchFamily="34" charset="0"/>
            </a:endParaRPr>
          </a:p>
          <a:p>
            <a:pPr>
              <a:defRPr/>
            </a:pPr>
            <a:r>
              <a:rPr lang="fr-FR" sz="1000" dirty="0">
                <a:solidFill>
                  <a:srgbClr val="C00000"/>
                </a:solidFill>
                <a:latin typeface="FuturaT" pitchFamily="34" charset="0"/>
              </a:rPr>
              <a:t>FIL ET FERMETURE</a:t>
            </a:r>
          </a:p>
          <a:p>
            <a:pPr>
              <a:defRPr/>
            </a:pPr>
            <a:r>
              <a:rPr lang="fr-FR" sz="1000" dirty="0">
                <a:latin typeface="FuturaT" pitchFamily="34" charset="0"/>
              </a:rPr>
              <a:t>Plus de 1 300 couleurs différentes, pour une </a:t>
            </a:r>
            <a:r>
              <a:rPr lang="fr-FR" sz="1000" dirty="0">
                <a:latin typeface="FuturaT" pitchFamily="34" charset="0"/>
                <a:sym typeface="Wingdings" pitchFamily="2" charset="2"/>
              </a:rPr>
              <a:t>parfaite harmonie avec le cuir</a:t>
            </a:r>
            <a:endParaRPr lang="fr-FR" sz="1000" dirty="0">
              <a:latin typeface="FuturaT" pitchFamily="34" charset="0"/>
            </a:endParaRPr>
          </a:p>
        </p:txBody>
      </p:sp>
      <p:sp>
        <p:nvSpPr>
          <p:cNvPr id="3" name="Rectangle 2"/>
          <p:cNvSpPr/>
          <p:nvPr>
            <p:custDataLst>
              <p:tags r:id="rId2"/>
            </p:custDataLst>
          </p:nvPr>
        </p:nvSpPr>
        <p:spPr>
          <a:xfrm>
            <a:off x="179512" y="260648"/>
            <a:ext cx="4320480" cy="10801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rtlCol="0" anchor="t"/>
          <a:lstStyle/>
          <a:p>
            <a:pPr algn="ctr"/>
            <a:r>
              <a:rPr lang="fr-FR" sz="1200" dirty="0">
                <a:latin typeface="FuturaT" pitchFamily="34" charset="0"/>
              </a:rPr>
              <a:t>MATIÈRES &amp; DÉTAILS </a:t>
            </a:r>
          </a:p>
        </p:txBody>
      </p:sp>
      <p:sp>
        <p:nvSpPr>
          <p:cNvPr id="5" name="Rectangle 4"/>
          <p:cNvSpPr/>
          <p:nvPr>
            <p:custDataLst>
              <p:tags r:id="rId3"/>
            </p:custDataLst>
          </p:nvPr>
        </p:nvSpPr>
        <p:spPr>
          <a:xfrm>
            <a:off x="4572000" y="260648"/>
            <a:ext cx="4536504" cy="10801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rtlCol="0" anchor="t"/>
          <a:lstStyle/>
          <a:p>
            <a:pPr algn="ctr"/>
            <a:r>
              <a:rPr lang="fr-FR" sz="1200" dirty="0">
                <a:solidFill>
                  <a:schemeClr val="bg1"/>
                </a:solidFill>
                <a:latin typeface="FuturaT" pitchFamily="34" charset="0"/>
              </a:rPr>
              <a:t>SAVOIR-FAIRE</a:t>
            </a:r>
          </a:p>
        </p:txBody>
      </p:sp>
      <p:sp>
        <p:nvSpPr>
          <p:cNvPr id="6" name="Rectangle 5"/>
          <p:cNvSpPr/>
          <p:nvPr>
            <p:custDataLst>
              <p:tags r:id="rId4"/>
            </p:custDataLst>
          </p:nvPr>
        </p:nvSpPr>
        <p:spPr>
          <a:xfrm>
            <a:off x="4572000" y="1381246"/>
            <a:ext cx="4536504" cy="5336451"/>
          </a:xfrm>
          <a:prstGeom prst="rect">
            <a:avLst/>
          </a:prstGeom>
          <a:solidFill>
            <a:schemeClr val="bg1"/>
          </a:solidFill>
          <a:ln w="6350">
            <a:solidFill>
              <a:schemeClr val="bg1">
                <a:lumMod val="65000"/>
              </a:schemeClr>
            </a:solidFill>
            <a:prstDash val="dash"/>
          </a:ln>
          <a:effectLst>
            <a:outerShdw blurRad="38100" dist="12700" dir="8100000" algn="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defRPr/>
            </a:pPr>
            <a:r>
              <a:rPr lang="fr-FR" sz="1000" dirty="0">
                <a:latin typeface="FuturaT" pitchFamily="34" charset="0"/>
              </a:rPr>
              <a:t>Fabrication en France ou en Italie</a:t>
            </a:r>
          </a:p>
          <a:p>
            <a:pPr>
              <a:defRPr/>
            </a:pPr>
            <a:r>
              <a:rPr lang="fr-FR" sz="1000" dirty="0">
                <a:latin typeface="FuturaT" pitchFamily="34" charset="0"/>
              </a:rPr>
              <a:t>Sac structuré, fabriqué à partir d’une matière très douce et souple (cuir d’agneau)</a:t>
            </a:r>
          </a:p>
          <a:p>
            <a:pPr marL="171450" indent="-171450">
              <a:buFont typeface="Wingdings"/>
              <a:buChar char="à"/>
              <a:defRPr/>
            </a:pPr>
            <a:r>
              <a:rPr lang="fr-FR" sz="1000" dirty="0">
                <a:latin typeface="FuturaT" pitchFamily="34" charset="0"/>
                <a:sym typeface="Wingdings" pitchFamily="2" charset="2"/>
              </a:rPr>
              <a:t>Unicité, signature XXX</a:t>
            </a:r>
          </a:p>
          <a:p>
            <a:pPr>
              <a:defRPr/>
            </a:pPr>
            <a:endParaRPr lang="fr-FR" sz="1000" dirty="0">
              <a:latin typeface="FuturaT" pitchFamily="34" charset="0"/>
            </a:endParaRPr>
          </a:p>
          <a:p>
            <a:pPr>
              <a:defRPr/>
            </a:pPr>
            <a:r>
              <a:rPr lang="fr-FR" sz="1000" dirty="0">
                <a:latin typeface="FuturaT" pitchFamily="34" charset="0"/>
              </a:rPr>
              <a:t>Collaboration à long terme avec quelques fabricants triés sur le volet en France et en Italie.</a:t>
            </a:r>
          </a:p>
          <a:p>
            <a:pPr>
              <a:defRPr/>
            </a:pPr>
            <a:r>
              <a:rPr lang="en-US" sz="1000" dirty="0">
                <a:latin typeface="FuturaT" pitchFamily="34" charset="0"/>
                <a:sym typeface="Wingdings" pitchFamily="2" charset="2"/>
              </a:rPr>
              <a:t></a:t>
            </a:r>
            <a:r>
              <a:rPr lang="fr-FR" dirty="0"/>
              <a:t> </a:t>
            </a:r>
            <a:r>
              <a:rPr lang="fr-FR" sz="1000" dirty="0">
                <a:latin typeface="FuturaT" pitchFamily="34" charset="0"/>
              </a:rPr>
              <a:t>Grande capacité d’adaptation à la créativité du Studio</a:t>
            </a:r>
          </a:p>
          <a:p>
            <a:pPr>
              <a:defRPr/>
            </a:pPr>
            <a:r>
              <a:rPr lang="en-US" sz="1000" dirty="0">
                <a:latin typeface="FuturaT" pitchFamily="34" charset="0"/>
                <a:sym typeface="Wingdings" pitchFamily="2" charset="2"/>
              </a:rPr>
              <a:t></a:t>
            </a:r>
            <a:r>
              <a:rPr lang="fr-FR" sz="1000" dirty="0">
                <a:latin typeface="FuturaT" pitchFamily="34" charset="0"/>
                <a:sym typeface="Wingdings" pitchFamily="2" charset="2"/>
              </a:rPr>
              <a:t> Constante amélioration de la qualité et de la créativité </a:t>
            </a:r>
            <a:endParaRPr lang="fr-FR" sz="1000" dirty="0">
              <a:latin typeface="FuturaT" pitchFamily="34" charset="0"/>
            </a:endParaRPr>
          </a:p>
          <a:p>
            <a:pPr marL="171450" indent="-171450">
              <a:buFontTx/>
              <a:buChar char="-"/>
              <a:defRPr/>
            </a:pPr>
            <a:endParaRPr lang="fr-FR" sz="1000" dirty="0">
              <a:latin typeface="FuturaT" pitchFamily="34" charset="0"/>
            </a:endParaRPr>
          </a:p>
          <a:p>
            <a:pPr>
              <a:defRPr/>
            </a:pPr>
            <a:r>
              <a:rPr lang="fr-FR" sz="1000" dirty="0">
                <a:solidFill>
                  <a:srgbClr val="C00000"/>
                </a:solidFill>
                <a:latin typeface="FuturaT" pitchFamily="34" charset="0"/>
              </a:rPr>
              <a:t>FABRICATION</a:t>
            </a:r>
          </a:p>
          <a:p>
            <a:pPr>
              <a:defRPr/>
            </a:pPr>
            <a:endParaRPr lang="fr-FR" sz="1000" dirty="0">
              <a:latin typeface="FuturaT" pitchFamily="34" charset="0"/>
            </a:endParaRPr>
          </a:p>
          <a:p>
            <a:pPr>
              <a:defRPr/>
            </a:pPr>
            <a:r>
              <a:rPr lang="fr-FR" sz="1000" dirty="0">
                <a:latin typeface="FuturaT" pitchFamily="34" charset="0"/>
              </a:rPr>
              <a:t>Un sac fabriqué comme un vêtement </a:t>
            </a:r>
          </a:p>
          <a:p>
            <a:pPr>
              <a:defRPr/>
            </a:pPr>
            <a:r>
              <a:rPr lang="fr-FR" sz="1000" dirty="0">
                <a:latin typeface="FuturaT" pitchFamily="34" charset="0"/>
              </a:rPr>
              <a:t>180 opérations nécessaires, principalement réalisées à la main</a:t>
            </a:r>
            <a:endParaRPr lang="fr-FR" sz="1000" dirty="0">
              <a:solidFill>
                <a:srgbClr val="00B050"/>
              </a:solidFill>
              <a:latin typeface="FuturaT" pitchFamily="34" charset="0"/>
            </a:endParaRPr>
          </a:p>
          <a:p>
            <a:pPr marL="171450" indent="-171450">
              <a:buFontTx/>
              <a:buChar char="-"/>
              <a:defRPr/>
            </a:pPr>
            <a:r>
              <a:rPr lang="fr-FR" sz="1000" dirty="0">
                <a:latin typeface="FuturaT" pitchFamily="34" charset="0"/>
              </a:rPr>
              <a:t>Assemblage manuel : 2 sacs en un</a:t>
            </a:r>
          </a:p>
          <a:p>
            <a:pPr marL="171450" indent="-171450">
              <a:buFontTx/>
              <a:buChar char="-"/>
              <a:defRPr/>
            </a:pPr>
            <a:r>
              <a:rPr lang="fr-FR" sz="1000" dirty="0">
                <a:latin typeface="FuturaT" pitchFamily="34" charset="0"/>
              </a:rPr>
              <a:t>Montage retourné à la main : sur l’envers, comme un vêtement</a:t>
            </a:r>
          </a:p>
          <a:p>
            <a:pPr marL="171450" indent="-171450">
              <a:buFontTx/>
              <a:buChar char="-"/>
              <a:defRPr/>
            </a:pPr>
            <a:r>
              <a:rPr lang="fr-FR" sz="1000" dirty="0">
                <a:latin typeface="FuturaT" pitchFamily="34" charset="0"/>
              </a:rPr>
              <a:t>Entrelacement manuel du ruban et de la chaîne</a:t>
            </a:r>
          </a:p>
          <a:p>
            <a:pPr marL="171450" indent="-171450">
              <a:buFontTx/>
              <a:buChar char="-"/>
              <a:defRPr/>
            </a:pPr>
            <a:endParaRPr lang="fr-FR" sz="1000" dirty="0">
              <a:latin typeface="FuturaT" pitchFamily="34" charset="0"/>
            </a:endParaRPr>
          </a:p>
          <a:p>
            <a:pPr>
              <a:defRPr/>
            </a:pPr>
            <a:r>
              <a:rPr lang="fr-FR" sz="1000" dirty="0">
                <a:latin typeface="FuturaT" pitchFamily="34" charset="0"/>
              </a:rPr>
              <a:t>Identification : chaque sac est identifié par un numéro unique (autocollant + carte d’authenticité)</a:t>
            </a:r>
          </a:p>
          <a:p>
            <a:pPr>
              <a:defRPr/>
            </a:pPr>
            <a:endParaRPr lang="fr-FR" sz="1000" dirty="0">
              <a:solidFill>
                <a:srgbClr val="00B050"/>
              </a:solidFill>
              <a:latin typeface="FuturaT" pitchFamily="34" charset="0"/>
            </a:endParaRPr>
          </a:p>
          <a:p>
            <a:pPr>
              <a:defRPr/>
            </a:pPr>
            <a:r>
              <a:rPr lang="fr-FR" sz="1000" dirty="0">
                <a:latin typeface="FuturaT" pitchFamily="34" charset="0"/>
              </a:rPr>
              <a:t>Temps de formation nécessaire pour assurer la transmission des connaissances aux jeunes générations : environ 7 mois. </a:t>
            </a:r>
          </a:p>
          <a:p>
            <a:pPr>
              <a:defRPr/>
            </a:pPr>
            <a:r>
              <a:rPr lang="fr-FR" sz="1000" dirty="0">
                <a:latin typeface="FuturaT" pitchFamily="34" charset="0"/>
              </a:rPr>
              <a:t>Nombre moyen d’années d’expérience parmi nos artisans maroquiniers : </a:t>
            </a:r>
          </a:p>
          <a:p>
            <a:pPr>
              <a:defRPr/>
            </a:pPr>
            <a:r>
              <a:rPr lang="fr-FR" sz="1000" dirty="0">
                <a:latin typeface="FuturaT" pitchFamily="34" charset="0"/>
              </a:rPr>
              <a:t>14 ans.</a:t>
            </a:r>
          </a:p>
        </p:txBody>
      </p:sp>
      <p:pic>
        <p:nvPicPr>
          <p:cNvPr id="15" name="Image 14"/>
          <p:cNvPicPr>
            <a:picLocks noChangeAspect="1"/>
          </p:cNvPicPr>
          <p:nvPr>
            <p:custDataLst>
              <p:tags r:id="rId5"/>
            </p:custDataLst>
          </p:nvPr>
        </p:nvPicPr>
        <p:blipFill>
          <a:blip r:embed="rId10" cstate="print">
            <a:extLst>
              <a:ext uri="{28A0092B-C50C-407E-A947-70E740481C1C}">
                <a14:useLocalDpi xmlns:a14="http://schemas.microsoft.com/office/drawing/2010/main" val="0"/>
              </a:ext>
            </a:extLst>
          </a:blip>
          <a:stretch>
            <a:fillRect/>
          </a:stretch>
        </p:blipFill>
        <p:spPr>
          <a:xfrm>
            <a:off x="6285686" y="460358"/>
            <a:ext cx="1109132" cy="832369"/>
          </a:xfrm>
          <a:prstGeom prst="rect">
            <a:avLst/>
          </a:prstGeom>
          <a:ln>
            <a:solidFill>
              <a:schemeClr val="tx1"/>
            </a:solidFill>
          </a:ln>
        </p:spPr>
      </p:pic>
      <p:pic>
        <p:nvPicPr>
          <p:cNvPr id="10" name="Image 9"/>
          <p:cNvPicPr>
            <a:picLocks noChangeAspect="1"/>
          </p:cNvPicPr>
          <p:nvPr>
            <p:custDataLst>
              <p:tags r:id="rId6"/>
            </p:custDataLst>
          </p:nvPr>
        </p:nvPicPr>
        <p:blipFill>
          <a:blip r:embed="rId11" cstate="print">
            <a:extLst>
              <a:ext uri="{28A0092B-C50C-407E-A947-70E740481C1C}">
                <a14:useLocalDpi xmlns:a14="http://schemas.microsoft.com/office/drawing/2010/main" val="0"/>
              </a:ext>
            </a:extLst>
          </a:blip>
          <a:stretch>
            <a:fillRect/>
          </a:stretch>
        </p:blipFill>
        <p:spPr>
          <a:xfrm>
            <a:off x="1785186" y="460358"/>
            <a:ext cx="1109132" cy="832369"/>
          </a:xfrm>
          <a:prstGeom prst="rect">
            <a:avLst/>
          </a:prstGeom>
        </p:spPr>
      </p:pic>
      <p:sp>
        <p:nvSpPr>
          <p:cNvPr id="18" name="ZoneTexte 17"/>
          <p:cNvSpPr txBox="1"/>
          <p:nvPr>
            <p:custDataLst>
              <p:tags r:id="rId7"/>
            </p:custDataLst>
          </p:nvPr>
        </p:nvSpPr>
        <p:spPr>
          <a:xfrm>
            <a:off x="3215879" y="-16351"/>
            <a:ext cx="2167581" cy="276999"/>
          </a:xfrm>
          <a:prstGeom prst="rect">
            <a:avLst/>
          </a:prstGeom>
          <a:noFill/>
        </p:spPr>
        <p:txBody>
          <a:bodyPr wrap="none" rtlCol="0">
            <a:spAutoFit/>
          </a:bodyPr>
          <a:lstStyle/>
          <a:p>
            <a:r>
              <a:rPr lang="fr-FR" sz="1200" dirty="0">
                <a:solidFill>
                  <a:srgbClr val="C00000"/>
                </a:solidFill>
                <a:latin typeface="FuturaTDem" pitchFamily="34" charset="0"/>
              </a:rPr>
              <a:t>LA DIFFÉRENCE XXX – SACS</a:t>
            </a:r>
          </a:p>
        </p:txBody>
      </p:sp>
    </p:spTree>
    <p:extLst>
      <p:ext uri="{BB962C8B-B14F-4D97-AF65-F5344CB8AC3E}">
        <p14:creationId xmlns:p14="http://schemas.microsoft.com/office/powerpoint/2010/main" val="3241766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custDataLst>
              <p:tags r:id="rId1"/>
            </p:custDataLst>
          </p:nvPr>
        </p:nvSpPr>
        <p:spPr>
          <a:xfrm>
            <a:off x="35496" y="1366125"/>
            <a:ext cx="4464496" cy="5336451"/>
          </a:xfrm>
          <a:prstGeom prst="rect">
            <a:avLst/>
          </a:prstGeom>
          <a:solidFill>
            <a:schemeClr val="bg1"/>
          </a:solidFill>
          <a:ln w="6350">
            <a:solidFill>
              <a:schemeClr val="bg1">
                <a:lumMod val="65000"/>
              </a:schemeClr>
            </a:solidFill>
            <a:prstDash val="dash"/>
          </a:ln>
          <a:effectLst>
            <a:outerShdw blurRad="38100" dist="12700" dir="8100000" algn="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spcAft>
                <a:spcPts val="0"/>
              </a:spcAft>
              <a:defRPr/>
            </a:pPr>
            <a:r>
              <a:rPr lang="fr-FR" sz="1000" dirty="0">
                <a:solidFill>
                  <a:srgbClr val="C00000"/>
                </a:solidFill>
                <a:latin typeface="FuturaT" pitchFamily="34" charset="0"/>
              </a:rPr>
              <a:t>TESTS EN LABORATOIRES</a:t>
            </a:r>
          </a:p>
          <a:p>
            <a:pPr>
              <a:spcAft>
                <a:spcPts val="0"/>
              </a:spcAft>
              <a:defRPr/>
            </a:pPr>
            <a:r>
              <a:rPr lang="fr-FR" sz="1000" dirty="0">
                <a:latin typeface="FuturaT" pitchFamily="34" charset="0"/>
              </a:rPr>
              <a:t>Cuirs : testés contre la migration de couleurs </a:t>
            </a:r>
          </a:p>
          <a:p>
            <a:pPr>
              <a:spcAft>
                <a:spcPts val="0"/>
              </a:spcAft>
              <a:defRPr/>
            </a:pPr>
            <a:r>
              <a:rPr lang="fr-FR" sz="1000" dirty="0">
                <a:latin typeface="FuturaT" pitchFamily="34" charset="0"/>
              </a:rPr>
              <a:t>La tête de série doit être 100 % conforme au prototype </a:t>
            </a:r>
          </a:p>
          <a:p>
            <a:pPr marL="171450" indent="-171450">
              <a:buFont typeface="Wingdings"/>
              <a:buChar char="à"/>
            </a:pPr>
            <a:r>
              <a:rPr lang="fr-FR" sz="1000" dirty="0">
                <a:latin typeface="FuturaT" pitchFamily="34" charset="0"/>
                <a:sym typeface="Wingdings" pitchFamily="2" charset="2"/>
              </a:rPr>
              <a:t>Garantie qualité dès la première étape</a:t>
            </a:r>
          </a:p>
          <a:p>
            <a:pPr marL="171450" indent="-171450">
              <a:buFont typeface="Wingdings"/>
              <a:buChar char="à"/>
            </a:pPr>
            <a:endParaRPr lang="fr-FR" sz="1000" dirty="0">
              <a:latin typeface="FuturaT" pitchFamily="34" charset="0"/>
            </a:endParaRPr>
          </a:p>
          <a:p>
            <a:r>
              <a:rPr lang="fr-FR" sz="1000" dirty="0">
                <a:latin typeface="FuturaT" pitchFamily="34" charset="0"/>
              </a:rPr>
              <a:t>Pièces métalliques : testées contre l’humidité, la lumière, les chocs thermiques (de températures négatives à très élevées), les ultrasons </a:t>
            </a:r>
          </a:p>
          <a:p>
            <a:pPr marL="171450" indent="-171450">
              <a:buFont typeface="Wingdings"/>
              <a:buChar char="à"/>
            </a:pPr>
            <a:r>
              <a:rPr lang="fr-FR" sz="1000" dirty="0">
                <a:latin typeface="FuturaT" pitchFamily="34" charset="0"/>
                <a:sym typeface="Wingdings" pitchFamily="2" charset="2"/>
              </a:rPr>
              <a:t>Reproduction des conditions de voyage en avion, fiabilité</a:t>
            </a:r>
          </a:p>
          <a:p>
            <a:pPr>
              <a:spcAft>
                <a:spcPts val="0"/>
              </a:spcAft>
              <a:defRPr/>
            </a:pPr>
            <a:endParaRPr lang="fr-FR" sz="1000" dirty="0">
              <a:solidFill>
                <a:srgbClr val="C00000"/>
              </a:solidFill>
              <a:latin typeface="FuturaT" pitchFamily="34" charset="0"/>
            </a:endParaRPr>
          </a:p>
          <a:p>
            <a:pPr>
              <a:spcAft>
                <a:spcPts val="0"/>
              </a:spcAft>
              <a:defRPr/>
            </a:pPr>
            <a:r>
              <a:rPr lang="fr-FR" sz="1000" dirty="0">
                <a:solidFill>
                  <a:srgbClr val="C00000"/>
                </a:solidFill>
                <a:latin typeface="FuturaT" pitchFamily="34" charset="0"/>
              </a:rPr>
              <a:t>CONTRÔLE</a:t>
            </a:r>
          </a:p>
          <a:p>
            <a:pPr>
              <a:spcAft>
                <a:spcPts val="0"/>
              </a:spcAft>
              <a:defRPr/>
            </a:pPr>
            <a:r>
              <a:rPr lang="fr-FR" sz="1000" dirty="0">
                <a:latin typeface="FuturaT" pitchFamily="34" charset="0"/>
              </a:rPr>
              <a:t>100 % des produits finis sont contrôlés sur le site du fournisseur</a:t>
            </a:r>
          </a:p>
          <a:p>
            <a:pPr>
              <a:spcAft>
                <a:spcPts val="0"/>
              </a:spcAft>
              <a:defRPr/>
            </a:pPr>
            <a:endParaRPr lang="fr-FR" sz="1000" dirty="0">
              <a:latin typeface="FuturaT" pitchFamily="34" charset="0"/>
            </a:endParaRPr>
          </a:p>
          <a:p>
            <a:pPr>
              <a:spcAft>
                <a:spcPts val="0"/>
              </a:spcAft>
              <a:defRPr/>
            </a:pPr>
            <a:r>
              <a:rPr lang="fr-FR" sz="1000" dirty="0">
                <a:latin typeface="FuturaT" pitchFamily="34" charset="0"/>
              </a:rPr>
              <a:t>En plus, contrôle statistique d’environ 50 points dans notre centre logistique</a:t>
            </a:r>
          </a:p>
          <a:p>
            <a:pPr marL="171450" indent="-171450">
              <a:buFont typeface="Wingdings"/>
              <a:buChar char="à"/>
              <a:defRPr/>
            </a:pPr>
            <a:r>
              <a:rPr lang="fr-FR" sz="1000" dirty="0">
                <a:latin typeface="FuturaT" pitchFamily="34" charset="0"/>
                <a:sym typeface="Wingdings" pitchFamily="2" charset="2"/>
              </a:rPr>
              <a:t>Garantie de conformité avec les standards d’excellence imposés par XXX</a:t>
            </a:r>
          </a:p>
          <a:p>
            <a:pPr>
              <a:defRPr/>
            </a:pPr>
            <a:endParaRPr lang="fr-FR" sz="1000" dirty="0">
              <a:latin typeface="FuturaT" pitchFamily="34" charset="0"/>
              <a:sym typeface="Wingdings" pitchFamily="2" charset="2"/>
            </a:endParaRPr>
          </a:p>
          <a:p>
            <a:pPr>
              <a:spcAft>
                <a:spcPts val="0"/>
              </a:spcAft>
              <a:defRPr/>
            </a:pPr>
            <a:endParaRPr lang="fr-FR" sz="1000" dirty="0">
              <a:latin typeface="FuturaT" pitchFamily="34" charset="0"/>
            </a:endParaRPr>
          </a:p>
          <a:p>
            <a:pPr>
              <a:spcAft>
                <a:spcPts val="0"/>
              </a:spcAft>
              <a:defRPr/>
            </a:pPr>
            <a:endParaRPr lang="fr-FR" sz="1000" dirty="0">
              <a:latin typeface="FuturaT" pitchFamily="34" charset="0"/>
            </a:endParaRPr>
          </a:p>
          <a:p>
            <a:pPr algn="ctr"/>
            <a:endParaRPr lang="fr-FR" sz="1000" dirty="0">
              <a:latin typeface="FuturaT" pitchFamily="34" charset="0"/>
            </a:endParaRPr>
          </a:p>
        </p:txBody>
      </p:sp>
      <p:sp>
        <p:nvSpPr>
          <p:cNvPr id="9" name="Rectangle 8"/>
          <p:cNvSpPr/>
          <p:nvPr>
            <p:custDataLst>
              <p:tags r:id="rId2"/>
            </p:custDataLst>
          </p:nvPr>
        </p:nvSpPr>
        <p:spPr>
          <a:xfrm>
            <a:off x="35496" y="231907"/>
            <a:ext cx="4464496" cy="10650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rtlCol="0" anchor="t"/>
          <a:lstStyle/>
          <a:p>
            <a:pPr algn="ctr"/>
            <a:r>
              <a:rPr lang="fr-FR" sz="1200" dirty="0">
                <a:latin typeface="FuturaT" pitchFamily="34" charset="0"/>
              </a:rPr>
              <a:t>CONTRÔLE</a:t>
            </a:r>
          </a:p>
        </p:txBody>
      </p:sp>
      <p:sp>
        <p:nvSpPr>
          <p:cNvPr id="12" name="Rectangle 11"/>
          <p:cNvSpPr/>
          <p:nvPr>
            <p:custDataLst>
              <p:tags r:id="rId3"/>
            </p:custDataLst>
          </p:nvPr>
        </p:nvSpPr>
        <p:spPr>
          <a:xfrm>
            <a:off x="4644009" y="1381246"/>
            <a:ext cx="4361666" cy="5336451"/>
          </a:xfrm>
          <a:prstGeom prst="rect">
            <a:avLst/>
          </a:prstGeom>
          <a:solidFill>
            <a:schemeClr val="bg1"/>
          </a:solidFill>
          <a:ln w="6350">
            <a:solidFill>
              <a:schemeClr val="bg1">
                <a:lumMod val="65000"/>
              </a:schemeClr>
            </a:solidFill>
            <a:prstDash val="dash"/>
          </a:ln>
          <a:effectLst>
            <a:outerShdw blurRad="38100" dist="12700" dir="8100000" algn="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defRPr/>
            </a:pPr>
            <a:r>
              <a:rPr lang="fr-FR" sz="1000" dirty="0">
                <a:solidFill>
                  <a:srgbClr val="C00000"/>
                </a:solidFill>
                <a:latin typeface="FuturaT" pitchFamily="34" charset="0"/>
              </a:rPr>
              <a:t>VENTE</a:t>
            </a:r>
          </a:p>
          <a:p>
            <a:pPr>
              <a:defRPr/>
            </a:pPr>
            <a:r>
              <a:rPr lang="fr-FR" sz="1000" dirty="0">
                <a:latin typeface="FuturaT" pitchFamily="34" charset="0"/>
              </a:rPr>
              <a:t>Livret d’entretien (12 langues) et gant XXX fournis avec chaque sac.</a:t>
            </a:r>
            <a:endParaRPr lang="fr-FR" sz="700" dirty="0">
              <a:latin typeface="FuturaT" pitchFamily="34" charset="0"/>
            </a:endParaRPr>
          </a:p>
          <a:p>
            <a:pPr>
              <a:defRPr/>
            </a:pPr>
            <a:endParaRPr lang="fr-FR" sz="1000" dirty="0">
              <a:latin typeface="FuturaT" pitchFamily="34" charset="0"/>
            </a:endParaRPr>
          </a:p>
          <a:p>
            <a:pPr>
              <a:defRPr/>
            </a:pPr>
            <a:r>
              <a:rPr lang="fr-FR" sz="1000" dirty="0">
                <a:solidFill>
                  <a:srgbClr val="C00000"/>
                </a:solidFill>
                <a:latin typeface="FuturaT" pitchFamily="34" charset="0"/>
              </a:rPr>
              <a:t>USAGE </a:t>
            </a:r>
          </a:p>
          <a:p>
            <a:pPr>
              <a:defRPr/>
            </a:pPr>
            <a:r>
              <a:rPr lang="fr-FR" sz="1000" dirty="0">
                <a:latin typeface="FuturaT" pitchFamily="34" charset="0"/>
              </a:rPr>
              <a:t>Conseils : </a:t>
            </a:r>
          </a:p>
          <a:p>
            <a:pPr marL="171450" indent="-171450">
              <a:buFontTx/>
              <a:buChar char="-"/>
              <a:defRPr/>
            </a:pPr>
            <a:r>
              <a:rPr lang="fr-FR" sz="1000" dirty="0">
                <a:latin typeface="FuturaT" pitchFamily="34" charset="0"/>
              </a:rPr>
              <a:t>Ne pas surcharger le sac</a:t>
            </a:r>
          </a:p>
          <a:p>
            <a:pPr marL="171450" indent="-171450">
              <a:buFontTx/>
              <a:buChar char="-"/>
              <a:defRPr/>
            </a:pPr>
            <a:r>
              <a:rPr lang="fr-FR" sz="1000" dirty="0">
                <a:latin typeface="FuturaT" pitchFamily="34" charset="0"/>
              </a:rPr>
              <a:t>Éviter l’exposition prolongée à la pluie, au soleil, à l’humidité, au maquillage ou au parfum</a:t>
            </a:r>
          </a:p>
          <a:p>
            <a:pPr>
              <a:defRPr/>
            </a:pPr>
            <a:endParaRPr lang="fr-FR" sz="1000" dirty="0">
              <a:latin typeface="FuturaT" pitchFamily="34" charset="0"/>
            </a:endParaRPr>
          </a:p>
          <a:p>
            <a:pPr>
              <a:defRPr/>
            </a:pPr>
            <a:r>
              <a:rPr lang="fr-FR" sz="1000" dirty="0">
                <a:latin typeface="FuturaT" pitchFamily="34" charset="0"/>
              </a:rPr>
              <a:t>Le cuir nappa d’agneau et les finitions métalliques sont fragiles</a:t>
            </a:r>
          </a:p>
          <a:p>
            <a:pPr marL="171450" indent="-171450">
              <a:buFont typeface="Wingdings"/>
              <a:buChar char="à"/>
              <a:defRPr/>
            </a:pPr>
            <a:r>
              <a:rPr lang="fr-FR" sz="1000" dirty="0">
                <a:latin typeface="FuturaT" pitchFamily="34" charset="0"/>
                <a:sym typeface="Wingdings" pitchFamily="2" charset="2"/>
              </a:rPr>
              <a:t>Ne pas utiliser tous les jours </a:t>
            </a:r>
          </a:p>
          <a:p>
            <a:pPr>
              <a:defRPr/>
            </a:pPr>
            <a:endParaRPr lang="fr-FR" sz="1000" dirty="0">
              <a:latin typeface="FuturaT" pitchFamily="34" charset="0"/>
              <a:sym typeface="Wingdings" pitchFamily="2" charset="2"/>
            </a:endParaRPr>
          </a:p>
          <a:p>
            <a:pPr>
              <a:defRPr/>
            </a:pPr>
            <a:r>
              <a:rPr lang="fr-FR" sz="1000" dirty="0">
                <a:latin typeface="FuturaT" pitchFamily="34" charset="0"/>
                <a:sym typeface="Wingdings" pitchFamily="2" charset="2"/>
              </a:rPr>
              <a:t>A</a:t>
            </a:r>
            <a:r>
              <a:rPr lang="fr-FR" sz="1000" dirty="0">
                <a:latin typeface="FuturaT" pitchFamily="34" charset="0"/>
              </a:rPr>
              <a:t>ttention à la migration de couleurs pour le nubuck et le cuir verni</a:t>
            </a:r>
          </a:p>
          <a:p>
            <a:pPr>
              <a:defRPr/>
            </a:pPr>
            <a:endParaRPr lang="fr-FR" sz="1000" dirty="0">
              <a:latin typeface="FuturaT" pitchFamily="34" charset="0"/>
            </a:endParaRPr>
          </a:p>
          <a:p>
            <a:pPr>
              <a:defRPr/>
            </a:pPr>
            <a:r>
              <a:rPr lang="fr-FR" sz="1000" dirty="0">
                <a:solidFill>
                  <a:srgbClr val="C00000"/>
                </a:solidFill>
                <a:latin typeface="FuturaT" pitchFamily="34" charset="0"/>
              </a:rPr>
              <a:t>RANGEMENT </a:t>
            </a:r>
          </a:p>
          <a:p>
            <a:pPr>
              <a:defRPr/>
            </a:pPr>
            <a:r>
              <a:rPr lang="fr-FR" sz="1000" dirty="0">
                <a:latin typeface="FuturaT" pitchFamily="34" charset="0"/>
              </a:rPr>
              <a:t>Pochon en coton fourni pour ranger le sac</a:t>
            </a:r>
          </a:p>
          <a:p>
            <a:pPr>
              <a:defRPr/>
            </a:pPr>
            <a:r>
              <a:rPr lang="fr-FR" sz="1000" dirty="0">
                <a:latin typeface="FuturaT" pitchFamily="34" charset="0"/>
              </a:rPr>
              <a:t>Remplir le sac de papier de soie pour préserver sa forme, emballer les chaînes dans du papier de soie et les placer dans le sac pour éviter qu’elles ne tachent le cuir</a:t>
            </a:r>
          </a:p>
          <a:p>
            <a:pPr>
              <a:defRPr/>
            </a:pPr>
            <a:endParaRPr lang="fr-FR" sz="1000" dirty="0">
              <a:latin typeface="FuturaT" pitchFamily="34" charset="0"/>
            </a:endParaRPr>
          </a:p>
          <a:p>
            <a:r>
              <a:rPr lang="fr-FR" sz="1000" dirty="0">
                <a:solidFill>
                  <a:srgbClr val="C00000"/>
                </a:solidFill>
                <a:latin typeface="FuturaT" pitchFamily="34" charset="0"/>
              </a:rPr>
              <a:t>NETTOYAGE </a:t>
            </a:r>
          </a:p>
          <a:p>
            <a:r>
              <a:rPr lang="fr-FR" sz="1000" dirty="0">
                <a:latin typeface="FuturaT" pitchFamily="34" charset="0"/>
              </a:rPr>
              <a:t>N’utiliser aucun produit chimique ou détergent. Épousseter régulièrement le sac à l’aide du gant XXX fourni</a:t>
            </a:r>
          </a:p>
          <a:p>
            <a:r>
              <a:rPr lang="fr-FR" sz="1000" dirty="0">
                <a:latin typeface="FuturaT" pitchFamily="34" charset="0"/>
              </a:rPr>
              <a:t>En cas de tache, contacter une boutique XXX</a:t>
            </a:r>
          </a:p>
          <a:p>
            <a:endParaRPr lang="fr-FR" sz="1000" dirty="0">
              <a:solidFill>
                <a:srgbClr val="00B050"/>
              </a:solidFill>
              <a:latin typeface="FuturaT" pitchFamily="34" charset="0"/>
            </a:endParaRPr>
          </a:p>
          <a:p>
            <a:pPr>
              <a:defRPr/>
            </a:pPr>
            <a:r>
              <a:rPr lang="fr-FR" sz="1000" dirty="0">
                <a:solidFill>
                  <a:srgbClr val="C00000"/>
                </a:solidFill>
                <a:latin typeface="FuturaT" pitchFamily="34" charset="0"/>
              </a:rPr>
              <a:t>RÉPARATION</a:t>
            </a:r>
          </a:p>
          <a:p>
            <a:pPr>
              <a:defRPr/>
            </a:pPr>
            <a:r>
              <a:rPr lang="fr-FR" sz="1000" dirty="0">
                <a:latin typeface="FuturaT" pitchFamily="34" charset="0"/>
              </a:rPr>
              <a:t>Centres de réparation locaux spécialisés et Centre de service après-vente mondial (France)</a:t>
            </a:r>
          </a:p>
          <a:p>
            <a:pPr>
              <a:defRPr/>
            </a:pPr>
            <a:r>
              <a:rPr lang="fr-FR" sz="1000" dirty="0">
                <a:latin typeface="FuturaT" pitchFamily="34" charset="0"/>
              </a:rPr>
              <a:t>Possibilité de faire remplacer entièrement la doublure (prix sur devis) </a:t>
            </a:r>
            <a:endParaRPr lang="fr-FR" sz="1000" dirty="0">
              <a:solidFill>
                <a:srgbClr val="00B050"/>
              </a:solidFill>
              <a:latin typeface="FuturaT" pitchFamily="34" charset="0"/>
            </a:endParaRPr>
          </a:p>
          <a:p>
            <a:endParaRPr lang="fr-FR" sz="1000" dirty="0">
              <a:latin typeface="FuturaT" pitchFamily="34" charset="0"/>
            </a:endParaRPr>
          </a:p>
        </p:txBody>
      </p:sp>
      <p:sp>
        <p:nvSpPr>
          <p:cNvPr id="13" name="Rectangle 12"/>
          <p:cNvSpPr/>
          <p:nvPr>
            <p:custDataLst>
              <p:tags r:id="rId4"/>
            </p:custDataLst>
          </p:nvPr>
        </p:nvSpPr>
        <p:spPr>
          <a:xfrm>
            <a:off x="4644009" y="231907"/>
            <a:ext cx="4361666" cy="10801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rtlCol="0" anchor="t"/>
          <a:lstStyle/>
          <a:p>
            <a:pPr algn="ctr"/>
            <a:r>
              <a:rPr lang="fr-FR" sz="1200" dirty="0">
                <a:solidFill>
                  <a:schemeClr val="bg1"/>
                </a:solidFill>
                <a:latin typeface="FuturaT" pitchFamily="34" charset="0"/>
              </a:rPr>
              <a:t>ENTRETIEN</a:t>
            </a:r>
          </a:p>
        </p:txBody>
      </p:sp>
      <p:pic>
        <p:nvPicPr>
          <p:cNvPr id="16" name="Image 15"/>
          <p:cNvPicPr>
            <a:picLocks noChangeAspect="1"/>
          </p:cNvPicPr>
          <p:nvPr>
            <p:custDataLst>
              <p:tags r:id="rId5"/>
            </p:custDataLst>
          </p:nvPr>
        </p:nvPicPr>
        <p:blipFill>
          <a:blip r:embed="rId10" cstate="print">
            <a:extLst>
              <a:ext uri="{28A0092B-C50C-407E-A947-70E740481C1C}">
                <a14:useLocalDpi xmlns:a14="http://schemas.microsoft.com/office/drawing/2010/main" val="0"/>
              </a:ext>
            </a:extLst>
          </a:blip>
          <a:stretch>
            <a:fillRect/>
          </a:stretch>
        </p:blipFill>
        <p:spPr>
          <a:xfrm>
            <a:off x="1760335" y="404664"/>
            <a:ext cx="1014818" cy="852978"/>
          </a:xfrm>
          <a:prstGeom prst="rect">
            <a:avLst/>
          </a:prstGeom>
          <a:ln>
            <a:solidFill>
              <a:schemeClr val="tx1"/>
            </a:solidFill>
          </a:ln>
        </p:spPr>
      </p:pic>
      <p:pic>
        <p:nvPicPr>
          <p:cNvPr id="17" name="Image 16"/>
          <p:cNvPicPr>
            <a:picLocks noChangeAspect="1"/>
          </p:cNvPicPr>
          <p:nvPr>
            <p:custDataLst>
              <p:tags r:id="rId6"/>
            </p:custDataLst>
          </p:nvPr>
        </p:nvPicPr>
        <p:blipFill>
          <a:blip r:embed="rId11" cstate="print">
            <a:extLst>
              <a:ext uri="{28A0092B-C50C-407E-A947-70E740481C1C}">
                <a14:useLocalDpi xmlns:a14="http://schemas.microsoft.com/office/drawing/2010/main" val="0"/>
              </a:ext>
            </a:extLst>
          </a:blip>
          <a:stretch>
            <a:fillRect/>
          </a:stretch>
        </p:blipFill>
        <p:spPr>
          <a:xfrm>
            <a:off x="6280313" y="404664"/>
            <a:ext cx="1089057" cy="876244"/>
          </a:xfrm>
          <a:prstGeom prst="rect">
            <a:avLst/>
          </a:prstGeom>
          <a:ln>
            <a:noFill/>
          </a:ln>
          <a:effectLst>
            <a:outerShdw blurRad="292100" dist="139700" dir="2700000" algn="tl" rotWithShape="0">
              <a:srgbClr val="333333">
                <a:alpha val="65000"/>
              </a:srgbClr>
            </a:outerShdw>
          </a:effectLst>
        </p:spPr>
      </p:pic>
      <p:sp>
        <p:nvSpPr>
          <p:cNvPr id="18" name="ZoneTexte 17"/>
          <p:cNvSpPr txBox="1"/>
          <p:nvPr>
            <p:custDataLst>
              <p:tags r:id="rId7"/>
            </p:custDataLst>
          </p:nvPr>
        </p:nvSpPr>
        <p:spPr>
          <a:xfrm>
            <a:off x="3215879" y="-16351"/>
            <a:ext cx="2167581" cy="276999"/>
          </a:xfrm>
          <a:prstGeom prst="rect">
            <a:avLst/>
          </a:prstGeom>
          <a:noFill/>
        </p:spPr>
        <p:txBody>
          <a:bodyPr wrap="none" rtlCol="0">
            <a:spAutoFit/>
          </a:bodyPr>
          <a:lstStyle/>
          <a:p>
            <a:r>
              <a:rPr lang="fr-FR" sz="1200" dirty="0">
                <a:solidFill>
                  <a:srgbClr val="C00000"/>
                </a:solidFill>
                <a:latin typeface="FuturaTDem" pitchFamily="34" charset="0"/>
              </a:rPr>
              <a:t>LA DIFFÉRENCE XXX – SACS</a:t>
            </a:r>
          </a:p>
        </p:txBody>
      </p:sp>
    </p:spTree>
    <p:extLst>
      <p:ext uri="{BB962C8B-B14F-4D97-AF65-F5344CB8AC3E}">
        <p14:creationId xmlns:p14="http://schemas.microsoft.com/office/powerpoint/2010/main" val="3330656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3.xml><?xml version="1.0" encoding="utf-8"?>
<p:tagLst xmlns:a="http://schemas.openxmlformats.org/drawingml/2006/main" xmlns:r="http://schemas.openxmlformats.org/officeDocument/2006/relationships" xmlns:p="http://schemas.openxmlformats.org/presentationml/2006/main">
  <p:tag name="NUM" val="6"/>
</p:tagLst>
</file>

<file path=ppt/tags/tag14.xml><?xml version="1.0" encoding="utf-8"?>
<p:tagLst xmlns:a="http://schemas.openxmlformats.org/drawingml/2006/main" xmlns:r="http://schemas.openxmlformats.org/officeDocument/2006/relationships" xmlns:p="http://schemas.openxmlformats.org/presentationml/2006/main">
  <p:tag name="NUM" val="7"/>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1345</TotalTime>
  <Words>259</Words>
  <Application>Microsoft Office PowerPoint</Application>
  <PresentationFormat>Affichage à l'écran (4:3)</PresentationFormat>
  <Paragraphs>164</Paragraphs>
  <Slides>2</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FuturaT</vt:lpstr>
      <vt:lpstr>FuturaTDem</vt:lpstr>
      <vt:lpstr>Wingdings</vt:lpstr>
      <vt:lpstr>Thème Office</vt:lpstr>
      <vt:lpstr>Présentation PowerPoint</vt:lpstr>
      <vt:lpstr>Présentation PowerPoint</vt:lpstr>
    </vt:vector>
  </TitlesOfParts>
  <Company>Chanel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Chanel</dc:creator>
  <cp:lastModifiedBy>Flore Merbouh</cp:lastModifiedBy>
  <cp:revision>94</cp:revision>
  <cp:lastPrinted>2013-07-31T14:59:43Z</cp:lastPrinted>
  <dcterms:created xsi:type="dcterms:W3CDTF">2013-03-26T10:37:38Z</dcterms:created>
  <dcterms:modified xsi:type="dcterms:W3CDTF">2018-10-09T12:19:20Z</dcterms:modified>
</cp:coreProperties>
</file>