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61" r:id="rId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145" autoAdjust="0"/>
  </p:normalViewPr>
  <p:slideViewPr>
    <p:cSldViewPr>
      <p:cViewPr varScale="1">
        <p:scale>
          <a:sx n="90" d="100"/>
          <a:sy n="90" d="100"/>
        </p:scale>
        <p:origin x="140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824" y="7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6D695AD-0A28-41D7-ABC0-9FCC591B1DB2}" type="datetimeFigureOut">
              <a:rPr lang="en-GB" smtClean="0"/>
              <a:t>09/10/2018</a:t>
            </a:fld>
            <a:endParaRPr lang="fr-FR" dirty="0"/>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7D85A12-B99B-4DDD-898C-9A4D7A5DA2D1}" type="slidenum">
              <a:rPr lang="en-GB" smtClean="0"/>
              <a:t>‹N°›</a:t>
            </a:fld>
            <a:endParaRPr lang="fr-FR" dirty="0"/>
          </a:p>
        </p:txBody>
      </p:sp>
    </p:spTree>
    <p:extLst>
      <p:ext uri="{BB962C8B-B14F-4D97-AF65-F5344CB8AC3E}">
        <p14:creationId xmlns:p14="http://schemas.microsoft.com/office/powerpoint/2010/main" val="1311153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37701C7-B7E1-4729-8916-C8E87617F6C3}" type="datetimeFigureOut">
              <a:rPr lang="en-GB" smtClean="0"/>
              <a:t>09/10/2018</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036E430-C2D4-4A08-99A9-4B05F3F2025C}" type="slidenum">
              <a:rPr lang="en-GB" smtClean="0"/>
              <a:t>‹N°›</a:t>
            </a:fld>
            <a:endParaRPr lang="fr-FR" dirty="0"/>
          </a:p>
        </p:txBody>
      </p:sp>
    </p:spTree>
    <p:extLst>
      <p:ext uri="{BB962C8B-B14F-4D97-AF65-F5344CB8AC3E}">
        <p14:creationId xmlns:p14="http://schemas.microsoft.com/office/powerpoint/2010/main" val="740311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44538"/>
            <a:ext cx="3033713" cy="2274887"/>
          </a:xfrm>
        </p:spPr>
      </p:sp>
      <p:sp>
        <p:nvSpPr>
          <p:cNvPr id="3" name="Espace réservé des commentaires 2"/>
          <p:cNvSpPr>
            <a:spLocks noGrp="1"/>
          </p:cNvSpPr>
          <p:nvPr>
            <p:ph type="body" idx="1"/>
          </p:nvPr>
        </p:nvSpPr>
        <p:spPr>
          <a:xfrm>
            <a:off x="590525" y="3091904"/>
            <a:ext cx="5760640" cy="5864829"/>
          </a:xfrm>
        </p:spPr>
        <p:txBody>
          <a:bodyPr/>
          <a:lstStyle/>
          <a:p>
            <a:pPr algn="just"/>
            <a:r>
              <a:rPr lang="fr-FR" b="1" dirty="0"/>
              <a:t>MATIÈRES ET DÉTAILS </a:t>
            </a:r>
          </a:p>
          <a:p>
            <a:pPr algn="just"/>
            <a:r>
              <a:rPr lang="fr-FR" b="1" dirty="0">
                <a:solidFill>
                  <a:srgbClr val="C00000"/>
                </a:solidFill>
              </a:rPr>
              <a:t>Fils</a:t>
            </a:r>
          </a:p>
          <a:p>
            <a:pPr algn="just"/>
            <a:r>
              <a:rPr lang="fr-FR" dirty="0"/>
              <a:t>La qualité d’un vêtement est étroitement liée à celle de ses fils. XXX ne sélectionne que les fils les plus fins et les plus résistants sur le marché, pour garantir la meilleure qualité pour ses vêtements. </a:t>
            </a:r>
          </a:p>
          <a:p>
            <a:pPr algn="just"/>
            <a:r>
              <a:rPr lang="fr-FR" b="1" dirty="0">
                <a:solidFill>
                  <a:srgbClr val="C00000"/>
                </a:solidFill>
              </a:rPr>
              <a:t>Tissus</a:t>
            </a:r>
            <a:r>
              <a:rPr lang="fr-FR" dirty="0"/>
              <a:t> </a:t>
            </a:r>
          </a:p>
          <a:p>
            <a:pPr marL="0" marR="0" indent="0" algn="just" defTabSz="914400" rtl="0" eaLnBrk="1" fontAlgn="auto" latinLnBrk="0" hangingPunct="1">
              <a:lnSpc>
                <a:spcPct val="100000"/>
              </a:lnSpc>
              <a:spcBef>
                <a:spcPts val="0"/>
              </a:spcBef>
              <a:spcAft>
                <a:spcPts val="0"/>
              </a:spcAft>
              <a:buClrTx/>
              <a:buSzTx/>
              <a:buFontTx/>
              <a:buNone/>
              <a:tabLst/>
              <a:defRPr/>
            </a:pPr>
            <a:r>
              <a:rPr lang="fr-FR" dirty="0"/>
              <a:t>300 tissus présentés au Studio, 100 sélectionnés, 70 commercialisés. Recherche constante de nouveaux tissus à la pointe de l’innovation.</a:t>
            </a:r>
          </a:p>
          <a:p>
            <a:pPr algn="just"/>
            <a:r>
              <a:rPr lang="fr-FR" b="1" dirty="0"/>
              <a:t>Tweeds </a:t>
            </a:r>
            <a:r>
              <a:rPr lang="fr-FR" dirty="0"/>
              <a:t>: généralement composés de laine, les tweeds peuvent s’alléger l’été grâce à l’utilisation de coton, de soie ou de lin. </a:t>
            </a:r>
          </a:p>
          <a:p>
            <a:pPr algn="just">
              <a:defRPr/>
            </a:pPr>
            <a:r>
              <a:rPr lang="fr-FR" dirty="0"/>
              <a:t>Les tweeds Lesage ou fantaisie nécessitent une manipulation délicate à la main et un soin spécifique durant la fabrication, afin de ne pas abîmer les détails (par ex. </a:t>
            </a:r>
            <a:r>
              <a:rPr lang="fr-FR" sz="1200" dirty="0"/>
              <a:t>en maintenant manuellement les rubans en mousseline de soie bien à plat, car ils ont tendance à s’entortiller pendant la fabrication du tweed). </a:t>
            </a:r>
            <a:r>
              <a:rPr lang="fr-FR" dirty="0"/>
              <a:t>La composition des tweeds Lesage peut aller jusqu’à 60 fils différents. Ces fils sont sélectionnés parmi les plus nobles d’Italie, d’Écosse et de France.</a:t>
            </a:r>
            <a:r>
              <a:rPr lang="fr-FR" sz="1200" baseline="0" dirty="0"/>
              <a:t> </a:t>
            </a:r>
            <a:endParaRPr lang="fr-FR" sz="1200" dirty="0"/>
          </a:p>
          <a:p>
            <a:pPr algn="just"/>
            <a:r>
              <a:rPr lang="fr-FR" b="1" baseline="0" dirty="0"/>
              <a:t>Cuirs </a:t>
            </a:r>
            <a:r>
              <a:rPr lang="fr-FR" dirty="0"/>
              <a:t>: de même que pour les sacs, seuls les cuirs d’agneau et de veau de la meilleure qualité sont utilisés pour la fabrication des vêtements. La douceur du cuir d’agneau leur apporte une texture lisse et délicate, pour un effet seconde peau. </a:t>
            </a:r>
            <a:r>
              <a:rPr lang="fr-FR" sz="1200" dirty="0">
                <a:sym typeface="Wingdings" pitchFamily="2" charset="2"/>
              </a:rPr>
              <a:t>Grande variété de finitions.</a:t>
            </a:r>
          </a:p>
          <a:p>
            <a:pPr algn="just"/>
            <a:r>
              <a:rPr lang="fr-FR" b="1" dirty="0">
                <a:solidFill>
                  <a:srgbClr val="C00000"/>
                </a:solidFill>
                <a:sym typeface="Wingdings" pitchFamily="2" charset="2"/>
              </a:rPr>
              <a:t>Boutons</a:t>
            </a:r>
          </a:p>
          <a:p>
            <a:pPr algn="just"/>
            <a:r>
              <a:rPr lang="fr-FR" dirty="0"/>
              <a:t>Boutons « bijoux » exclusifs fabriqués en France par la Maison Desrues. Les boutons se ferment de gauche à droite.</a:t>
            </a:r>
          </a:p>
          <a:p>
            <a:pPr algn="just"/>
            <a:endParaRPr lang="fr-FR" sz="800" dirty="0"/>
          </a:p>
          <a:p>
            <a:pPr algn="just"/>
            <a:r>
              <a:rPr lang="fr-FR" b="1" baseline="0" dirty="0"/>
              <a:t>SAVOIR-FAIRE </a:t>
            </a:r>
          </a:p>
          <a:p>
            <a:pPr algn="just"/>
            <a:r>
              <a:rPr lang="fr-FR" b="1" baseline="0" dirty="0">
                <a:solidFill>
                  <a:srgbClr val="C00000"/>
                </a:solidFill>
              </a:rPr>
              <a:t>Fabrication</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dirty="0"/>
              <a:t>Mademoiselle XXX voyait la manche comme un « gant » (tête resserrée pour affiner et allonger le bras). </a:t>
            </a:r>
            <a:r>
              <a:rPr lang="fr-FR" dirty="0"/>
              <a:t>C’est la raison pour laquelle une manche se compose de 2 panneaux.</a:t>
            </a:r>
            <a:r>
              <a:rPr lang="fr-FR" sz="1200" baseline="0" dirty="0"/>
              <a:t> </a:t>
            </a:r>
          </a:p>
          <a:p>
            <a:pPr marL="0" marR="0" indent="0" algn="just" defTabSz="914400" rtl="0" eaLnBrk="1" fontAlgn="auto" latinLnBrk="0" hangingPunct="1">
              <a:lnSpc>
                <a:spcPct val="100000"/>
              </a:lnSpc>
              <a:spcBef>
                <a:spcPts val="0"/>
              </a:spcBef>
              <a:spcAft>
                <a:spcPts val="0"/>
              </a:spcAft>
              <a:buClrTx/>
              <a:buSzTx/>
              <a:buFontTx/>
              <a:buNone/>
              <a:tabLst/>
              <a:defRPr/>
            </a:pPr>
            <a:r>
              <a:rPr lang="fr-FR" dirty="0"/>
              <a:t>Presque aucune pince (sauf au niveau de la poitrine) dans les vestes XXX, ou cachée par des poches.</a:t>
            </a:r>
            <a:endParaRPr lang="fr-FR" sz="1200" baseline="0" dirty="0"/>
          </a:p>
          <a:p>
            <a:pPr algn="just"/>
            <a:r>
              <a:rPr lang="fr-FR" b="1" dirty="0"/>
              <a:t>Ourlets </a:t>
            </a:r>
            <a:r>
              <a:rPr lang="fr-FR" dirty="0"/>
              <a:t>: tissu supplémentaire pour permettre les retouches. Les vêtements XXX sont presque faits sur mesure, puisqu’ils doivent être parfaitement ajustés à la cliente. </a:t>
            </a:r>
          </a:p>
          <a:p>
            <a:pPr algn="just"/>
            <a:r>
              <a:rPr lang="fr-FR" b="1" baseline="0" dirty="0">
                <a:solidFill>
                  <a:srgbClr val="C00000"/>
                </a:solidFill>
              </a:rPr>
              <a:t>Tweeds </a:t>
            </a:r>
          </a:p>
          <a:p>
            <a:pPr algn="just" fontAlgn="auto">
              <a:spcBef>
                <a:spcPts val="0"/>
              </a:spcBef>
              <a:spcAft>
                <a:spcPts val="0"/>
              </a:spcAft>
              <a:defRPr/>
            </a:pPr>
            <a:r>
              <a:rPr lang="fr-FR" dirty="0"/>
              <a:t>Surpiqûre signature de XXX : souvent, la doublure et le tweed sont cousus ensemble à la main. </a:t>
            </a:r>
          </a:p>
          <a:p>
            <a:pPr algn="just" fontAlgn="auto">
              <a:spcBef>
                <a:spcPts val="0"/>
              </a:spcBef>
              <a:spcAft>
                <a:spcPts val="0"/>
              </a:spcAft>
              <a:defRPr/>
            </a:pPr>
            <a:r>
              <a:rPr lang="en-US" dirty="0">
                <a:sym typeface="Wingdings" pitchFamily="2" charset="2"/>
              </a:rPr>
              <a:t></a:t>
            </a:r>
            <a:r>
              <a:rPr lang="fr-FR" dirty="0">
                <a:sym typeface="Wingdings" pitchFamily="2" charset="2"/>
              </a:rPr>
              <a:t> Objectif esthétique, en fonction du style, signature XXX.</a:t>
            </a:r>
            <a:endParaRPr lang="fr-FR" baseline="0" dirty="0"/>
          </a:p>
          <a:p>
            <a:pPr algn="just"/>
            <a:endParaRPr lang="fr-FR" dirty="0"/>
          </a:p>
        </p:txBody>
      </p:sp>
      <p:sp>
        <p:nvSpPr>
          <p:cNvPr id="4" name="Espace réservé du numéro de diapositive 3"/>
          <p:cNvSpPr>
            <a:spLocks noGrp="1"/>
          </p:cNvSpPr>
          <p:nvPr>
            <p:ph type="sldNum" sz="quarter" idx="10"/>
          </p:nvPr>
        </p:nvSpPr>
        <p:spPr/>
        <p:txBody>
          <a:bodyPr/>
          <a:lstStyle/>
          <a:p>
            <a:fld id="{CDBA29C7-EA9F-487C-86DA-DE539D5CB0BE}" type="slidenum">
              <a:rPr lang="fr-FR" smtClean="0"/>
              <a:t>1</a:t>
            </a:fld>
            <a:endParaRPr lang="fr-FR" dirty="0"/>
          </a:p>
        </p:txBody>
      </p:sp>
    </p:spTree>
    <p:extLst>
      <p:ext uri="{BB962C8B-B14F-4D97-AF65-F5344CB8AC3E}">
        <p14:creationId xmlns:p14="http://schemas.microsoft.com/office/powerpoint/2010/main" val="1297577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44538"/>
            <a:ext cx="2986088" cy="2238375"/>
          </a:xfrm>
        </p:spPr>
      </p:sp>
      <p:sp>
        <p:nvSpPr>
          <p:cNvPr id="3" name="Espace réservé des commentaires 2"/>
          <p:cNvSpPr>
            <a:spLocks noGrp="1"/>
          </p:cNvSpPr>
          <p:nvPr>
            <p:ph type="body" idx="1"/>
          </p:nvPr>
        </p:nvSpPr>
        <p:spPr>
          <a:xfrm>
            <a:off x="590525" y="3019896"/>
            <a:ext cx="5760640" cy="6624736"/>
          </a:xfrm>
        </p:spPr>
        <p:txBody>
          <a:bodyPr/>
          <a:lstStyle/>
          <a:p>
            <a:pPr algn="just"/>
            <a:r>
              <a:rPr lang="fr-FR" b="1" baseline="0" dirty="0"/>
              <a:t>CONTRÔLE </a:t>
            </a:r>
          </a:p>
          <a:p>
            <a:pPr marL="0" marR="0" indent="0" algn="just" defTabSz="914400" rtl="0" eaLnBrk="1" fontAlgn="auto" latinLnBrk="0" hangingPunct="1">
              <a:lnSpc>
                <a:spcPct val="100000"/>
              </a:lnSpc>
              <a:spcBef>
                <a:spcPts val="0"/>
              </a:spcBef>
              <a:spcAft>
                <a:spcPts val="0"/>
              </a:spcAft>
              <a:buClrTx/>
              <a:buSzTx/>
              <a:buFontTx/>
              <a:buNone/>
              <a:tabLst/>
              <a:defRPr/>
            </a:pPr>
            <a:r>
              <a:rPr lang="fr-FR" b="1" baseline="0" dirty="0">
                <a:solidFill>
                  <a:srgbClr val="C00000"/>
                </a:solidFill>
              </a:rPr>
              <a:t>Tests en laboratoires </a:t>
            </a:r>
            <a:r>
              <a:rPr lang="fr-FR" b="0" baseline="0" dirty="0"/>
              <a:t>(</a:t>
            </a:r>
            <a:r>
              <a:rPr lang="fr-FR" sz="1200" strike="noStrike" baseline="0" dirty="0">
                <a:sym typeface="Wingdings" pitchFamily="2" charset="2"/>
              </a:rPr>
              <a:t>80 % des tests</a:t>
            </a:r>
            <a:r>
              <a:rPr lang="fr-FR" sz="1200" strike="noStrike" dirty="0">
                <a:sym typeface="Wingdings" pitchFamily="2" charset="2"/>
              </a:rPr>
              <a:t> en laboratoires sont effectués sur les tissus, et 20 % sur les cuirs et les bijoux.)</a:t>
            </a:r>
            <a:endParaRPr lang="fr-FR" dirty="0">
              <a:sym typeface="Wingdings" pitchFamily="2" charset="2"/>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dirty="0"/>
              <a:t>Fils : les fils pouvant s’user avec le temps (surtout sur certaines zones spécifiques comme les aisselles ou les genoux), le test de résistance à la transpiration permet de garantir la durabilité du vêtement. </a:t>
            </a:r>
            <a:endParaRPr lang="fr-FR" baseline="0" dirty="0"/>
          </a:p>
          <a:p>
            <a:pPr algn="just">
              <a:defRPr/>
            </a:pPr>
            <a:r>
              <a:rPr lang="fr-FR" dirty="0"/>
              <a:t>Tissus : </a:t>
            </a:r>
            <a:r>
              <a:rPr lang="fr-FR" dirty="0">
                <a:sym typeface="Wingdings" pitchFamily="2" charset="2"/>
              </a:rPr>
              <a:t>soumis à 5 à 12 tests en moyenne.</a:t>
            </a:r>
            <a:endParaRPr lang="fr-FR" dirty="0"/>
          </a:p>
          <a:p>
            <a:pPr algn="just">
              <a:defRPr/>
            </a:pPr>
            <a:r>
              <a:rPr lang="fr-FR" dirty="0"/>
              <a:t>Tests de résistance aux frottements (10 000 fois pour les tissus secs).</a:t>
            </a:r>
          </a:p>
          <a:p>
            <a:pPr algn="just">
              <a:defRPr/>
            </a:pPr>
            <a:r>
              <a:rPr lang="fr-FR" sz="1200" dirty="0">
                <a:sym typeface="Wingdings" pitchFamily="2" charset="2"/>
              </a:rPr>
              <a:t>Contrôle de l’écart angulaire : vérification que les fils sont bien perpendiculaires, afin que les vêtements ne se détendent pas au nettoyage </a:t>
            </a:r>
            <a:r>
              <a:rPr lang="fr-FR" dirty="0">
                <a:sym typeface="Wingdings" pitchFamily="2" charset="2"/>
              </a:rPr>
              <a:t>ou avec le temps.</a:t>
            </a:r>
            <a:endParaRPr lang="fr-FR" sz="1200" dirty="0">
              <a:sym typeface="Wingdings" pitchFamily="2" charset="2"/>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b="1" baseline="0" dirty="0">
                <a:sym typeface="Wingdings" pitchFamily="2" charset="2"/>
              </a:rPr>
              <a:t>En savoir plus : </a:t>
            </a:r>
          </a:p>
          <a:p>
            <a:pPr algn="just">
              <a:defRPr/>
            </a:pPr>
            <a:r>
              <a:rPr lang="fr-FR" sz="1200" baseline="0" dirty="0">
                <a:sym typeface="Wingdings" pitchFamily="2" charset="2"/>
              </a:rPr>
              <a:t>Tests sur les maillots de bain :</a:t>
            </a:r>
            <a:r>
              <a:rPr lang="fr-FR" dirty="0"/>
              <a:t> </a:t>
            </a:r>
            <a:r>
              <a:rPr lang="fr-FR" dirty="0">
                <a:sym typeface="Wingdings" pitchFamily="2" charset="2"/>
              </a:rPr>
              <a:t>testés dans l’eau douce, l’eau salée et l’eau chlorée (piscine) pour garantir leur résistance.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200" dirty="0">
                <a:sym typeface="Wingdings" pitchFamily="2" charset="2"/>
              </a:rPr>
              <a:t>Test supplémentaire : le maillot de bain mouillé est roulé en boule et laissé ainsi pendant plusieurs jours, afin d’analyser sa réaction</a:t>
            </a:r>
            <a:r>
              <a:rPr lang="fr-FR" dirty="0"/>
              <a:t> </a:t>
            </a:r>
            <a:r>
              <a:rPr lang="fr-FR" sz="1200" baseline="0" dirty="0">
                <a:sym typeface="Wingdings" pitchFamily="2" charset="2"/>
              </a:rPr>
              <a:t>en milieu humide. </a:t>
            </a:r>
            <a:r>
              <a:rPr lang="fr-FR" baseline="0" dirty="0">
                <a:sym typeface="Wingdings" pitchFamily="2" charset="2"/>
              </a:rPr>
              <a:t>Tests</a:t>
            </a:r>
            <a:r>
              <a:rPr lang="fr-FR" dirty="0">
                <a:sym typeface="Wingdings" pitchFamily="2" charset="2"/>
              </a:rPr>
              <a:t> de compatibilité en fonction des modèles. </a:t>
            </a:r>
            <a:endParaRPr lang="fr-FR" sz="1200" baseline="0" dirty="0">
              <a:sym typeface="Wingdings" pitchFamily="2" charset="2"/>
            </a:endParaRPr>
          </a:p>
          <a:p>
            <a:pPr algn="just"/>
            <a:r>
              <a:rPr lang="fr-FR" b="1" dirty="0">
                <a:solidFill>
                  <a:srgbClr val="C00000"/>
                </a:solidFill>
              </a:rPr>
              <a:t>Contrôle </a:t>
            </a:r>
          </a:p>
          <a:p>
            <a:pPr algn="just"/>
            <a:r>
              <a:rPr lang="fr-FR" dirty="0"/>
              <a:t>Fils : le fournisseur contrôle la largeur, la résistance et la couleur des fils. </a:t>
            </a:r>
          </a:p>
          <a:p>
            <a:pPr algn="just"/>
            <a:r>
              <a:rPr lang="fr-FR" dirty="0"/>
              <a:t>Boutons : vérification de la quantité et des dimensions.</a:t>
            </a:r>
          </a:p>
          <a:p>
            <a:pPr marL="0" marR="0" indent="0" algn="just" defTabSz="914400" rtl="0" eaLnBrk="1" fontAlgn="auto" latinLnBrk="0" hangingPunct="1">
              <a:lnSpc>
                <a:spcPct val="100000"/>
              </a:lnSpc>
              <a:spcBef>
                <a:spcPts val="0"/>
              </a:spcBef>
              <a:spcAft>
                <a:spcPts val="0"/>
              </a:spcAft>
              <a:buClrTx/>
              <a:buSzTx/>
              <a:buFontTx/>
              <a:buNone/>
              <a:tabLst/>
              <a:defRPr/>
            </a:pPr>
            <a:r>
              <a:rPr lang="fr-FR" dirty="0"/>
              <a:t>Tissus : contrôle qualité effectué par échantillonnage dans notre centre logistique.</a:t>
            </a:r>
          </a:p>
          <a:p>
            <a:pPr marL="171450" marR="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fr-FR" dirty="0"/>
              <a:t>Chaque lot livré est contrôlé : teintes, épaisseur, dimensions, poids, écart angulaire, etc.</a:t>
            </a:r>
          </a:p>
          <a:p>
            <a:pPr marL="171450" marR="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fr-FR" dirty="0"/>
              <a:t>Contrôle visuel de 100 % des livraisons de soie (le tissu le plus fragile) et contrôle statistique des livraisons de tweed et de laine.</a:t>
            </a:r>
            <a:endParaRPr lang="fr-FR" baseline="0" dirty="0"/>
          </a:p>
          <a:p>
            <a:pPr marL="171450" indent="-171450" algn="just">
              <a:buFont typeface="Arial" pitchFamily="34" charset="0"/>
              <a:buChar char="•"/>
              <a:defRPr/>
            </a:pPr>
            <a:r>
              <a:rPr lang="fr-FR" sz="1200" dirty="0">
                <a:sym typeface="Wingdings" pitchFamily="2" charset="2"/>
              </a:rPr>
              <a:t>Vérification de la conformité entre l’étiquette d’identification </a:t>
            </a:r>
            <a:r>
              <a:rPr lang="fr-FR" dirty="0">
                <a:sym typeface="Wingdings" pitchFamily="2" charset="2"/>
              </a:rPr>
              <a:t>et la composition, et des consignes d’entretien.</a:t>
            </a:r>
            <a:r>
              <a:rPr lang="fr-FR" sz="1200" dirty="0">
                <a:sym typeface="Wingdings" pitchFamily="2" charset="2"/>
              </a:rPr>
              <a:t> </a:t>
            </a:r>
            <a:endParaRPr lang="fr-FR" dirty="0">
              <a:sym typeface="Wingdings" pitchFamily="2" charset="2"/>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fr-FR" sz="1000" b="1" baseline="0" dirty="0"/>
          </a:p>
          <a:p>
            <a:pPr marL="0" marR="0" indent="0" algn="just" defTabSz="914400" rtl="0" eaLnBrk="1" fontAlgn="auto" latinLnBrk="0" hangingPunct="1">
              <a:lnSpc>
                <a:spcPct val="100000"/>
              </a:lnSpc>
              <a:spcBef>
                <a:spcPts val="0"/>
              </a:spcBef>
              <a:spcAft>
                <a:spcPts val="0"/>
              </a:spcAft>
              <a:buClrTx/>
              <a:buSzTx/>
              <a:buFontTx/>
              <a:buNone/>
              <a:tabLst/>
              <a:defRPr/>
            </a:pPr>
            <a:r>
              <a:rPr lang="fr-FR" b="1" baseline="0" dirty="0"/>
              <a:t>ENTRETIEN</a:t>
            </a:r>
          </a:p>
          <a:p>
            <a:pPr algn="just"/>
            <a:r>
              <a:rPr lang="fr-FR" b="1" baseline="0" dirty="0">
                <a:solidFill>
                  <a:srgbClr val="C00000"/>
                </a:solidFill>
              </a:rPr>
              <a:t>Service</a:t>
            </a:r>
          </a:p>
          <a:p>
            <a:pPr algn="just"/>
            <a:r>
              <a:rPr lang="fr-FR" dirty="0"/>
              <a:t>Les retouches sont un service mondial de qualité fourni par XXX.</a:t>
            </a:r>
            <a:r>
              <a:rPr lang="fr-FR" b="0" dirty="0"/>
              <a:t> </a:t>
            </a:r>
          </a:p>
          <a:p>
            <a:pPr algn="just"/>
            <a:r>
              <a:rPr lang="fr-FR" dirty="0"/>
              <a:t>Les retoucheuses/couturières ne doivent en aucun cas modifier le style des vêtements.</a:t>
            </a:r>
            <a:r>
              <a:rPr lang="fr-FR" b="0" baseline="0" dirty="0"/>
              <a:t> </a:t>
            </a:r>
          </a:p>
          <a:p>
            <a:pPr algn="just"/>
            <a:r>
              <a:rPr lang="fr-FR" b="0" baseline="0" dirty="0"/>
              <a:t>Même après plus de 10 jours, les boutons manquants peuvent être remplacés (même style si des boutons de rechange sont encore disponibles ou nouveau style en harmonie).</a:t>
            </a:r>
          </a:p>
          <a:p>
            <a:pPr algn="just"/>
            <a:r>
              <a:rPr lang="fr-FR" b="1" baseline="0" dirty="0">
                <a:solidFill>
                  <a:srgbClr val="C00000"/>
                </a:solidFill>
              </a:rPr>
              <a:t>Usage </a:t>
            </a:r>
          </a:p>
          <a:p>
            <a:pPr algn="just"/>
            <a:r>
              <a:rPr lang="fr-FR" dirty="0"/>
              <a:t>Conseil : faire attention à ne pas accrocher le tweed ou la mousseline de soie dans les bijoux pour éviter les fils tirés. </a:t>
            </a:r>
            <a:endParaRPr lang="fr-FR" baseline="0" dirty="0"/>
          </a:p>
          <a:p>
            <a:pPr algn="just"/>
            <a:r>
              <a:rPr lang="fr-FR" b="1" baseline="0" dirty="0">
                <a:solidFill>
                  <a:srgbClr val="C00000"/>
                </a:solidFill>
              </a:rPr>
              <a:t>Nettoyage </a:t>
            </a:r>
          </a:p>
          <a:p>
            <a:pPr marL="0" marR="0" indent="0" algn="just" defTabSz="914400" rtl="0" eaLnBrk="1" fontAlgn="auto" latinLnBrk="0" hangingPunct="1">
              <a:lnSpc>
                <a:spcPct val="100000"/>
              </a:lnSpc>
              <a:spcBef>
                <a:spcPts val="0"/>
              </a:spcBef>
              <a:spcAft>
                <a:spcPts val="0"/>
              </a:spcAft>
              <a:buClrTx/>
              <a:buSzTx/>
              <a:buFontTx/>
              <a:buNone/>
              <a:tabLst/>
              <a:defRPr/>
            </a:pPr>
            <a:r>
              <a:rPr lang="fr-FR" dirty="0">
                <a:sym typeface="Wingdings" pitchFamily="2" charset="2"/>
              </a:rPr>
              <a:t>Présenter l’étiquette avec les instructions d’entretien aux clientes pendant (ou à la fin de) la vente, afin d’anticiper une éventuelle déception. </a:t>
            </a:r>
            <a:endParaRPr lang="fr-FR" sz="1200" baseline="0" dirty="0">
              <a:sym typeface="Wingdings" pitchFamily="2" charset="2"/>
            </a:endParaRPr>
          </a:p>
          <a:p>
            <a:pPr algn="just"/>
            <a:endParaRPr lang="fr-FR" dirty="0"/>
          </a:p>
        </p:txBody>
      </p:sp>
      <p:sp>
        <p:nvSpPr>
          <p:cNvPr id="4" name="Espace réservé du numéro de diapositive 3"/>
          <p:cNvSpPr>
            <a:spLocks noGrp="1"/>
          </p:cNvSpPr>
          <p:nvPr>
            <p:ph type="sldNum" sz="quarter" idx="10"/>
          </p:nvPr>
        </p:nvSpPr>
        <p:spPr/>
        <p:txBody>
          <a:bodyPr/>
          <a:lstStyle/>
          <a:p>
            <a:fld id="{CDBA29C7-EA9F-487C-86DA-DE539D5CB0BE}" type="slidenum">
              <a:rPr lang="fr-FR" smtClean="0"/>
              <a:t>2</a:t>
            </a:fld>
            <a:endParaRPr lang="fr-FR" dirty="0"/>
          </a:p>
        </p:txBody>
      </p:sp>
    </p:spTree>
    <p:extLst>
      <p:ext uri="{BB962C8B-B14F-4D97-AF65-F5344CB8AC3E}">
        <p14:creationId xmlns:p14="http://schemas.microsoft.com/office/powerpoint/2010/main" val="129757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GB"/>
          </a:p>
        </p:txBody>
      </p:sp>
      <p:sp>
        <p:nvSpPr>
          <p:cNvPr id="4" name="Espace réservé de la date 3"/>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36752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103138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1289655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3907740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5" name="Espace réservé du pied de page 4"/>
          <p:cNvSpPr>
            <a:spLocks noGrp="1"/>
          </p:cNvSpPr>
          <p:nvPr>
            <p:ph type="ftr" sz="quarter" idx="11"/>
          </p:nvPr>
        </p:nvSpPr>
        <p:spPr/>
        <p:txBody>
          <a:bodyPr/>
          <a:lstStyle/>
          <a:p>
            <a:endParaRPr lang="en-GB" dirty="0"/>
          </a:p>
        </p:txBody>
      </p:sp>
      <p:sp>
        <p:nvSpPr>
          <p:cNvPr id="6" name="Espace réservé du numéro de diapositive 5"/>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3749495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6" name="Espace réservé du pied de page 5"/>
          <p:cNvSpPr>
            <a:spLocks noGrp="1"/>
          </p:cNvSpPr>
          <p:nvPr>
            <p:ph type="ftr" sz="quarter" idx="11"/>
          </p:nvPr>
        </p:nvSpPr>
        <p:spPr/>
        <p:txBody>
          <a:bodyPr/>
          <a:lstStyle/>
          <a:p>
            <a:endParaRPr lang="en-GB" dirty="0"/>
          </a:p>
        </p:txBody>
      </p:sp>
      <p:sp>
        <p:nvSpPr>
          <p:cNvPr id="7" name="Espace réservé du numéro de diapositive 6"/>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3202048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8" name="Espace réservé du pied de page 7"/>
          <p:cNvSpPr>
            <a:spLocks noGrp="1"/>
          </p:cNvSpPr>
          <p:nvPr>
            <p:ph type="ftr" sz="quarter" idx="11"/>
          </p:nvPr>
        </p:nvSpPr>
        <p:spPr/>
        <p:txBody>
          <a:bodyPr/>
          <a:lstStyle/>
          <a:p>
            <a:endParaRPr lang="en-GB" dirty="0"/>
          </a:p>
        </p:txBody>
      </p:sp>
      <p:sp>
        <p:nvSpPr>
          <p:cNvPr id="9" name="Espace réservé du numéro de diapositive 8"/>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373686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e la date 2"/>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4" name="Espace réservé du pied de page 3"/>
          <p:cNvSpPr>
            <a:spLocks noGrp="1"/>
          </p:cNvSpPr>
          <p:nvPr>
            <p:ph type="ftr" sz="quarter" idx="11"/>
          </p:nvPr>
        </p:nvSpPr>
        <p:spPr/>
        <p:txBody>
          <a:bodyPr/>
          <a:lstStyle/>
          <a:p>
            <a:endParaRPr lang="en-GB" dirty="0"/>
          </a:p>
        </p:txBody>
      </p:sp>
      <p:sp>
        <p:nvSpPr>
          <p:cNvPr id="5" name="Espace réservé du numéro de diapositive 4"/>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2869075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3" name="Espace réservé du pied de page 2"/>
          <p:cNvSpPr>
            <a:spLocks noGrp="1"/>
          </p:cNvSpPr>
          <p:nvPr>
            <p:ph type="ftr" sz="quarter" idx="11"/>
          </p:nvPr>
        </p:nvSpPr>
        <p:spPr/>
        <p:txBody>
          <a:bodyPr/>
          <a:lstStyle/>
          <a:p>
            <a:endParaRPr lang="en-GB" dirty="0"/>
          </a:p>
        </p:txBody>
      </p:sp>
      <p:sp>
        <p:nvSpPr>
          <p:cNvPr id="4" name="Espace réservé du numéro de diapositive 3"/>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249236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6" name="Espace réservé du pied de page 5"/>
          <p:cNvSpPr>
            <a:spLocks noGrp="1"/>
          </p:cNvSpPr>
          <p:nvPr>
            <p:ph type="ftr" sz="quarter" idx="11"/>
          </p:nvPr>
        </p:nvSpPr>
        <p:spPr/>
        <p:txBody>
          <a:bodyPr/>
          <a:lstStyle/>
          <a:p>
            <a:endParaRPr lang="en-GB" dirty="0"/>
          </a:p>
        </p:txBody>
      </p:sp>
      <p:sp>
        <p:nvSpPr>
          <p:cNvPr id="7" name="Espace réservé du numéro de diapositive 6"/>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377196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0858995-0480-49BA-9E78-3ABF4C86E4C6}" type="datetimeFigureOut">
              <a:rPr lang="en-GB" smtClean="0"/>
              <a:t>09/10/2018</a:t>
            </a:fld>
            <a:endParaRPr lang="en-GB" dirty="0"/>
          </a:p>
        </p:txBody>
      </p:sp>
      <p:sp>
        <p:nvSpPr>
          <p:cNvPr id="6" name="Espace réservé du pied de page 5"/>
          <p:cNvSpPr>
            <a:spLocks noGrp="1"/>
          </p:cNvSpPr>
          <p:nvPr>
            <p:ph type="ftr" sz="quarter" idx="11"/>
          </p:nvPr>
        </p:nvSpPr>
        <p:spPr/>
        <p:txBody>
          <a:bodyPr/>
          <a:lstStyle/>
          <a:p>
            <a:endParaRPr lang="en-GB" dirty="0"/>
          </a:p>
        </p:txBody>
      </p:sp>
      <p:sp>
        <p:nvSpPr>
          <p:cNvPr id="7" name="Espace réservé du numéro de diapositive 6"/>
          <p:cNvSpPr>
            <a:spLocks noGrp="1"/>
          </p:cNvSpPr>
          <p:nvPr>
            <p:ph type="sldNum" sz="quarter" idx="12"/>
          </p:nvPr>
        </p:nvSpPr>
        <p:spPr/>
        <p:txBody>
          <a:bodyPr/>
          <a:lstStyle/>
          <a:p>
            <a:fld id="{7F1B8582-CE82-413C-9375-EC95E6CFEB8C}" type="slidenum">
              <a:rPr lang="en-GB" smtClean="0"/>
              <a:t>‹N°›</a:t>
            </a:fld>
            <a:endParaRPr lang="en-GB" dirty="0"/>
          </a:p>
        </p:txBody>
      </p:sp>
    </p:spTree>
    <p:extLst>
      <p:ext uri="{BB962C8B-B14F-4D97-AF65-F5344CB8AC3E}">
        <p14:creationId xmlns:p14="http://schemas.microsoft.com/office/powerpoint/2010/main" val="254101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58995-0480-49BA-9E78-3ABF4C86E4C6}" type="datetimeFigureOut">
              <a:rPr lang="en-GB" smtClean="0"/>
              <a:t>09/10/2018</a:t>
            </a:fld>
            <a:endParaRPr lang="en-GB"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B8582-CE82-413C-9375-EC95E6CFEB8C}" type="slidenum">
              <a:rPr lang="en-GB" smtClean="0"/>
              <a:t>‹N°›</a:t>
            </a:fld>
            <a:endParaRPr lang="en-GB" dirty="0"/>
          </a:p>
        </p:txBody>
      </p:sp>
    </p:spTree>
    <p:extLst>
      <p:ext uri="{BB962C8B-B14F-4D97-AF65-F5344CB8AC3E}">
        <p14:creationId xmlns:p14="http://schemas.microsoft.com/office/powerpoint/2010/main" val="1297574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2.jpeg"/><Relationship Id="rId5" Type="http://schemas.openxmlformats.org/officeDocument/2006/relationships/tags" Target="../tags/tag5.xml"/><Relationship Id="rId10" Type="http://schemas.openxmlformats.org/officeDocument/2006/relationships/image" Target="../media/image1.jpe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image" Target="../media/image4.jpeg"/><Relationship Id="rId5" Type="http://schemas.openxmlformats.org/officeDocument/2006/relationships/tags" Target="../tags/tag12.xml"/><Relationship Id="rId10" Type="http://schemas.openxmlformats.org/officeDocument/2006/relationships/image" Target="../media/image3.jpeg"/><Relationship Id="rId4" Type="http://schemas.openxmlformats.org/officeDocument/2006/relationships/tags" Target="../tags/tag11.xml"/><Relationship Id="rId9"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custDataLst>
              <p:tags r:id="rId1"/>
            </p:custDataLst>
          </p:nvPr>
        </p:nvSpPr>
        <p:spPr>
          <a:xfrm>
            <a:off x="161400" y="1550877"/>
            <a:ext cx="4410600" cy="5220000"/>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fontAlgn="auto">
              <a:spcBef>
                <a:spcPts val="0"/>
              </a:spcBef>
              <a:spcAft>
                <a:spcPts val="0"/>
              </a:spcAft>
              <a:defRPr/>
            </a:pPr>
            <a:r>
              <a:rPr lang="fr-FR" sz="1000" dirty="0">
                <a:solidFill>
                  <a:srgbClr val="C00000"/>
                </a:solidFill>
                <a:latin typeface="FuturaT" pitchFamily="34" charset="0"/>
              </a:rPr>
              <a:t>FILS </a:t>
            </a:r>
            <a:r>
              <a:rPr lang="fr-FR" sz="1000" dirty="0">
                <a:latin typeface="FuturaT" pitchFamily="34" charset="0"/>
              </a:rPr>
              <a:t>(pour l’assemblage) </a:t>
            </a:r>
          </a:p>
          <a:p>
            <a:pPr fontAlgn="auto">
              <a:spcBef>
                <a:spcPts val="0"/>
              </a:spcBef>
              <a:spcAft>
                <a:spcPts val="0"/>
              </a:spcAft>
              <a:defRPr/>
            </a:pPr>
            <a:r>
              <a:rPr lang="fr-FR" sz="1000" dirty="0">
                <a:latin typeface="FuturaT" pitchFamily="34" charset="0"/>
              </a:rPr>
              <a:t>Fils ultra-fins, résistants et teints </a:t>
            </a:r>
            <a:r>
              <a:rPr lang="en-US" sz="1000" dirty="0">
                <a:latin typeface="FuturaT" pitchFamily="34" charset="0"/>
                <a:sym typeface="Wingdings" pitchFamily="2" charset="2"/>
              </a:rPr>
              <a:t></a:t>
            </a:r>
            <a:r>
              <a:rPr lang="fr-FR" sz="1000" dirty="0">
                <a:latin typeface="FuturaT" pitchFamily="34" charset="0"/>
                <a:sym typeface="Wingdings" pitchFamily="2" charset="2"/>
              </a:rPr>
              <a:t> Durabilité du vêtement, coutures invisibles</a:t>
            </a:r>
          </a:p>
          <a:p>
            <a:pPr marL="171450" indent="-171450" fontAlgn="auto">
              <a:spcBef>
                <a:spcPts val="0"/>
              </a:spcBef>
              <a:spcAft>
                <a:spcPts val="0"/>
              </a:spcAft>
              <a:buFont typeface="Wingdings" pitchFamily="2" charset="2"/>
              <a:buChar char="à"/>
              <a:defRPr/>
            </a:pPr>
            <a:endParaRPr lang="fr-FR" sz="500" dirty="0">
              <a:latin typeface="FuturaT" pitchFamily="34" charset="0"/>
              <a:sym typeface="Wingdings" pitchFamily="2" charset="2"/>
            </a:endParaRPr>
          </a:p>
          <a:p>
            <a:r>
              <a:rPr lang="fr-FR" sz="1000" dirty="0">
                <a:solidFill>
                  <a:srgbClr val="C00000"/>
                </a:solidFill>
                <a:latin typeface="FuturaT" pitchFamily="34" charset="0"/>
              </a:rPr>
              <a:t>TISSUS</a:t>
            </a:r>
          </a:p>
          <a:p>
            <a:r>
              <a:rPr lang="fr-FR" sz="1000" dirty="0">
                <a:latin typeface="FuturaT" pitchFamily="34" charset="0"/>
                <a:sym typeface="Wingdings" pitchFamily="2" charset="2"/>
              </a:rPr>
              <a:t>Sélection des tissus les plus nobles chez les meilleurs fournisseurs européens (France, Italie et Écosse)</a:t>
            </a:r>
          </a:p>
          <a:p>
            <a:pPr>
              <a:defRPr/>
            </a:pPr>
            <a:r>
              <a:rPr lang="fr-FR" sz="1000" dirty="0">
                <a:latin typeface="FuturaT" pitchFamily="34" charset="0"/>
                <a:sym typeface="Wingdings" pitchFamily="2" charset="2"/>
              </a:rPr>
              <a:t>Déclinaison infinie de motifs et de styles</a:t>
            </a:r>
          </a:p>
          <a:p>
            <a:pPr>
              <a:defRPr/>
            </a:pPr>
            <a:r>
              <a:rPr lang="fr-FR" sz="1000" dirty="0">
                <a:latin typeface="FuturaT" pitchFamily="34" charset="0"/>
                <a:sym typeface="Wingdings" pitchFamily="2" charset="2"/>
              </a:rPr>
              <a:t>Tweeds unis et fantaisie : exclusivité de 2 ans</a:t>
            </a:r>
          </a:p>
          <a:p>
            <a:pPr>
              <a:defRPr/>
            </a:pPr>
            <a:r>
              <a:rPr lang="fr-FR" sz="1000" dirty="0">
                <a:latin typeface="FuturaT" pitchFamily="34" charset="0"/>
                <a:sym typeface="Wingdings" pitchFamily="2" charset="2"/>
              </a:rPr>
              <a:t>Tweeds Lesage : exclusivité illimitée. Manipulation délicate à la m</a:t>
            </a:r>
            <a:r>
              <a:rPr lang="fr-FR" sz="1000" dirty="0">
                <a:latin typeface="FuturaT" pitchFamily="34" charset="0"/>
              </a:rPr>
              <a:t>ain pendant la fabrication afin de protéger les rubans, les bandes de sequins, etc. </a:t>
            </a:r>
            <a:r>
              <a:rPr lang="en-US" sz="1000" dirty="0">
                <a:latin typeface="FuturaT" pitchFamily="34" charset="0"/>
                <a:sym typeface="Wingdings" pitchFamily="2" charset="2"/>
              </a:rPr>
              <a:t></a:t>
            </a:r>
            <a:r>
              <a:rPr lang="fr-FR" sz="1000" dirty="0">
                <a:latin typeface="FuturaT" pitchFamily="34" charset="0"/>
                <a:sym typeface="Wingdings" pitchFamily="2" charset="2"/>
              </a:rPr>
              <a:t> Signature XXX </a:t>
            </a:r>
            <a:endParaRPr lang="fr-FR" sz="1000" dirty="0">
              <a:latin typeface="FuturaT" pitchFamily="34" charset="0"/>
            </a:endParaRPr>
          </a:p>
          <a:p>
            <a:endParaRPr lang="fr-FR" sz="400" dirty="0">
              <a:solidFill>
                <a:srgbClr val="C00000"/>
              </a:solidFill>
              <a:latin typeface="FuturaT" pitchFamily="34" charset="0"/>
              <a:sym typeface="Wingdings" pitchFamily="2" charset="2"/>
            </a:endParaRPr>
          </a:p>
          <a:p>
            <a:r>
              <a:rPr lang="fr-FR" sz="1000" dirty="0">
                <a:solidFill>
                  <a:srgbClr val="C00000"/>
                </a:solidFill>
                <a:latin typeface="FuturaT" pitchFamily="34" charset="0"/>
                <a:sym typeface="Wingdings" pitchFamily="2" charset="2"/>
              </a:rPr>
              <a:t>CUIRS</a:t>
            </a:r>
          </a:p>
          <a:p>
            <a:r>
              <a:rPr lang="fr-FR" sz="1000" dirty="0">
                <a:latin typeface="FuturaT" pitchFamily="34" charset="0"/>
              </a:rPr>
              <a:t>Cuir d’agneau très doux, irréprochable et souple : l’une des signatures XXX</a:t>
            </a:r>
          </a:p>
          <a:p>
            <a:r>
              <a:rPr lang="en-US" sz="1000" dirty="0">
                <a:latin typeface="FuturaT" pitchFamily="34" charset="0"/>
                <a:sym typeface="Wingdings" pitchFamily="2" charset="2"/>
              </a:rPr>
              <a:t></a:t>
            </a:r>
            <a:r>
              <a:rPr lang="fr-FR" sz="1000" dirty="0">
                <a:latin typeface="FuturaT" pitchFamily="34" charset="0"/>
                <a:sym typeface="Wingdings" pitchFamily="2" charset="2"/>
              </a:rPr>
              <a:t>Effet seconde peau, confort ultime</a:t>
            </a:r>
            <a:endParaRPr lang="fr-FR" sz="1000" dirty="0">
              <a:latin typeface="FuturaT" pitchFamily="34" charset="0"/>
            </a:endParaRPr>
          </a:p>
          <a:p>
            <a:endParaRPr lang="fr-FR" sz="700" dirty="0">
              <a:latin typeface="FuturaT" pitchFamily="34" charset="0"/>
              <a:sym typeface="Wingdings" pitchFamily="2" charset="2"/>
            </a:endParaRPr>
          </a:p>
          <a:p>
            <a:pPr fontAlgn="auto">
              <a:spcBef>
                <a:spcPts val="0"/>
              </a:spcBef>
              <a:spcAft>
                <a:spcPts val="0"/>
              </a:spcAft>
              <a:defRPr/>
            </a:pPr>
            <a:r>
              <a:rPr lang="fr-FR" sz="1000" dirty="0">
                <a:solidFill>
                  <a:srgbClr val="C00000"/>
                </a:solidFill>
                <a:latin typeface="FuturaT" pitchFamily="34" charset="0"/>
              </a:rPr>
              <a:t>BOUTONS </a:t>
            </a:r>
          </a:p>
          <a:p>
            <a:pPr fontAlgn="auto">
              <a:spcBef>
                <a:spcPts val="0"/>
              </a:spcBef>
              <a:spcAft>
                <a:spcPts val="0"/>
              </a:spcAft>
              <a:defRPr/>
            </a:pPr>
            <a:r>
              <a:rPr lang="fr-FR" sz="1000" dirty="0">
                <a:latin typeface="FuturaT" pitchFamily="34" charset="0"/>
              </a:rPr>
              <a:t>Entre 30 et 55 boutons créés par collection. Uniques à chaque modèle et chaque collection. Métal galvanisé </a:t>
            </a:r>
            <a:r>
              <a:rPr lang="en-US" sz="1000" dirty="0">
                <a:latin typeface="FuturaT" pitchFamily="34" charset="0"/>
                <a:sym typeface="Wingdings" pitchFamily="2" charset="2"/>
              </a:rPr>
              <a:t></a:t>
            </a:r>
            <a:r>
              <a:rPr lang="fr-FR" sz="1000" dirty="0">
                <a:latin typeface="FuturaT" pitchFamily="34" charset="0"/>
                <a:sym typeface="Wingdings" pitchFamily="2" charset="2"/>
              </a:rPr>
              <a:t> R</a:t>
            </a:r>
            <a:r>
              <a:rPr lang="fr-FR" sz="1000" dirty="0">
                <a:latin typeface="FuturaT" pitchFamily="34" charset="0"/>
              </a:rPr>
              <a:t>ésistant, couleur et éclat durables, look précieux</a:t>
            </a:r>
          </a:p>
          <a:p>
            <a:pPr fontAlgn="auto">
              <a:spcBef>
                <a:spcPts val="0"/>
              </a:spcBef>
              <a:spcAft>
                <a:spcPts val="0"/>
              </a:spcAft>
              <a:defRPr/>
            </a:pPr>
            <a:r>
              <a:rPr lang="fr-FR" sz="1000" dirty="0">
                <a:latin typeface="FuturaT" pitchFamily="34" charset="0"/>
              </a:rPr>
              <a:t>Jusqu’à 3 diamètres différents de boutons pour la même veste. Larges sur le devant du vêtement, plus petits sur les poches et les manches</a:t>
            </a:r>
          </a:p>
          <a:p>
            <a:pPr fontAlgn="auto">
              <a:spcBef>
                <a:spcPts val="0"/>
              </a:spcBef>
              <a:spcAft>
                <a:spcPts val="0"/>
              </a:spcAft>
              <a:defRPr/>
            </a:pPr>
            <a:r>
              <a:rPr lang="fr-FR" sz="1000" dirty="0">
                <a:latin typeface="FuturaT" pitchFamily="34" charset="0"/>
              </a:rPr>
              <a:t>Reconnaissables grâce à l’inspiration subtile des codes et des symboles XXX</a:t>
            </a:r>
          </a:p>
          <a:p>
            <a:pPr fontAlgn="auto">
              <a:spcBef>
                <a:spcPts val="0"/>
              </a:spcBef>
              <a:spcAft>
                <a:spcPts val="0"/>
              </a:spcAft>
              <a:defRPr/>
            </a:pPr>
            <a:endParaRPr lang="fr-FR" sz="500" dirty="0">
              <a:latin typeface="FuturaT" pitchFamily="34" charset="0"/>
            </a:endParaRPr>
          </a:p>
          <a:p>
            <a:pPr fontAlgn="auto">
              <a:spcBef>
                <a:spcPts val="0"/>
              </a:spcBef>
              <a:spcAft>
                <a:spcPts val="0"/>
              </a:spcAft>
              <a:defRPr/>
            </a:pPr>
            <a:r>
              <a:rPr lang="fr-FR" sz="1000" dirty="0">
                <a:solidFill>
                  <a:srgbClr val="C00000"/>
                </a:solidFill>
                <a:latin typeface="FuturaT" pitchFamily="34" charset="0"/>
              </a:rPr>
              <a:t>CHAÎNE</a:t>
            </a:r>
            <a:endParaRPr lang="fr-FR" sz="1000" dirty="0">
              <a:latin typeface="FuturaT" pitchFamily="34" charset="0"/>
            </a:endParaRPr>
          </a:p>
          <a:p>
            <a:r>
              <a:rPr lang="fr-FR" sz="1000" dirty="0">
                <a:latin typeface="FuturaT" pitchFamily="34" charset="0"/>
              </a:rPr>
              <a:t>3 couleurs différentes (or, argent et ruthénium), en général assorties à celle du bouton</a:t>
            </a:r>
          </a:p>
          <a:p>
            <a:r>
              <a:rPr lang="en-US" sz="1000" dirty="0">
                <a:latin typeface="FuturaT" pitchFamily="34" charset="0"/>
                <a:sym typeface="Wingdings" pitchFamily="2" charset="2"/>
              </a:rPr>
              <a:t></a:t>
            </a:r>
            <a:r>
              <a:rPr lang="fr-FR" sz="1000" dirty="0">
                <a:latin typeface="FuturaT" pitchFamily="34" charset="0"/>
                <a:sym typeface="Wingdings" pitchFamily="2" charset="2"/>
              </a:rPr>
              <a:t> Tomber parfait</a:t>
            </a:r>
            <a:endParaRPr lang="fr-FR" sz="1000" dirty="0">
              <a:latin typeface="FuturaT" pitchFamily="34" charset="0"/>
            </a:endParaRPr>
          </a:p>
          <a:p>
            <a:endParaRPr lang="fr-FR" sz="500" dirty="0">
              <a:latin typeface="FuturaT" pitchFamily="34" charset="0"/>
            </a:endParaRPr>
          </a:p>
          <a:p>
            <a:pPr fontAlgn="auto">
              <a:spcBef>
                <a:spcPts val="0"/>
              </a:spcBef>
              <a:spcAft>
                <a:spcPts val="0"/>
              </a:spcAft>
              <a:defRPr/>
            </a:pPr>
            <a:r>
              <a:rPr lang="fr-FR" sz="1000" dirty="0">
                <a:solidFill>
                  <a:srgbClr val="C00000"/>
                </a:solidFill>
                <a:latin typeface="FuturaT" pitchFamily="34" charset="0"/>
              </a:rPr>
              <a:t>DOUBLURE</a:t>
            </a:r>
            <a:r>
              <a:rPr lang="fr-FR" dirty="0"/>
              <a:t> </a:t>
            </a:r>
          </a:p>
          <a:p>
            <a:pPr fontAlgn="auto">
              <a:spcBef>
                <a:spcPts val="0"/>
              </a:spcBef>
              <a:spcAft>
                <a:spcPts val="0"/>
              </a:spcAft>
              <a:defRPr/>
            </a:pPr>
            <a:r>
              <a:rPr lang="fr-FR" sz="1000" dirty="0">
                <a:latin typeface="FuturaT" pitchFamily="34" charset="0"/>
              </a:rPr>
              <a:t>100 % soie. Fournisseur français (Lyon, ville historique de la soie) 200 ans d’expertise </a:t>
            </a:r>
            <a:r>
              <a:rPr lang="en-US" sz="1000" dirty="0">
                <a:latin typeface="FuturaT" pitchFamily="34" charset="0"/>
                <a:sym typeface="Wingdings" pitchFamily="2" charset="2"/>
              </a:rPr>
              <a:t></a:t>
            </a:r>
            <a:r>
              <a:rPr lang="fr-FR" dirty="0"/>
              <a:t> </a:t>
            </a:r>
            <a:r>
              <a:rPr lang="fr-FR" sz="1000" dirty="0">
                <a:latin typeface="FuturaT" pitchFamily="34" charset="0"/>
                <a:sym typeface="Wingdings" pitchFamily="2" charset="2"/>
              </a:rPr>
              <a:t>« Aussi beau à l’intérieur qu’à l’extérieur » </a:t>
            </a:r>
            <a:endParaRPr lang="fr-FR" sz="1000" dirty="0">
              <a:latin typeface="FuturaT" pitchFamily="34" charset="0"/>
            </a:endParaRPr>
          </a:p>
          <a:p>
            <a:pPr fontAlgn="auto">
              <a:spcBef>
                <a:spcPts val="0"/>
              </a:spcBef>
              <a:spcAft>
                <a:spcPts val="0"/>
              </a:spcAft>
              <a:defRPr/>
            </a:pPr>
            <a:endParaRPr lang="fr-FR" sz="500" dirty="0">
              <a:latin typeface="FuturaT" pitchFamily="34" charset="0"/>
            </a:endParaRPr>
          </a:p>
          <a:p>
            <a:pPr>
              <a:defRPr/>
            </a:pPr>
            <a:r>
              <a:rPr lang="fr-FR" sz="1000" dirty="0">
                <a:solidFill>
                  <a:srgbClr val="C00000"/>
                </a:solidFill>
                <a:latin typeface="FuturaT" pitchFamily="34" charset="0"/>
              </a:rPr>
              <a:t>GALONS </a:t>
            </a:r>
          </a:p>
          <a:p>
            <a:pPr>
              <a:defRPr/>
            </a:pPr>
            <a:r>
              <a:rPr lang="fr-FR" sz="1000" dirty="0">
                <a:latin typeface="FuturaT" pitchFamily="34" charset="0"/>
              </a:rPr>
              <a:t>Galon unique à chaque modèle et chaque collection. Fabriqué à partir des fils du vêtement </a:t>
            </a:r>
            <a:r>
              <a:rPr lang="en-US" sz="1000" dirty="0">
                <a:latin typeface="FuturaT" pitchFamily="34" charset="0"/>
                <a:sym typeface="Wingdings" pitchFamily="2" charset="2"/>
              </a:rPr>
              <a:t></a:t>
            </a:r>
            <a:r>
              <a:rPr lang="fr-FR" sz="1000" dirty="0">
                <a:latin typeface="FuturaT" pitchFamily="34" charset="0"/>
              </a:rPr>
              <a:t> P</a:t>
            </a:r>
            <a:r>
              <a:rPr lang="fr-FR" sz="1000" dirty="0">
                <a:latin typeface="FuturaT" pitchFamily="34" charset="0"/>
                <a:sym typeface="Wingdings" pitchFamily="2" charset="2"/>
              </a:rPr>
              <a:t>arfaite harmonie </a:t>
            </a:r>
            <a:endParaRPr lang="fr-FR" sz="1000" dirty="0">
              <a:latin typeface="FuturaT" pitchFamily="34" charset="0"/>
            </a:endParaRPr>
          </a:p>
          <a:p>
            <a:pPr fontAlgn="auto">
              <a:spcBef>
                <a:spcPts val="0"/>
              </a:spcBef>
              <a:spcAft>
                <a:spcPts val="0"/>
              </a:spcAft>
              <a:defRPr/>
            </a:pPr>
            <a:endParaRPr lang="fr-FR" sz="600" dirty="0">
              <a:latin typeface="FuturaT" pitchFamily="34" charset="0"/>
              <a:sym typeface="Wingdings" pitchFamily="2" charset="2"/>
            </a:endParaRPr>
          </a:p>
          <a:p>
            <a:r>
              <a:rPr lang="fr-FR" sz="1000" dirty="0">
                <a:solidFill>
                  <a:srgbClr val="C00000"/>
                </a:solidFill>
                <a:latin typeface="FuturaT" pitchFamily="34" charset="0"/>
              </a:rPr>
              <a:t>DÉTAILS</a:t>
            </a:r>
          </a:p>
          <a:p>
            <a:r>
              <a:rPr lang="fr-FR" sz="1000" dirty="0">
                <a:latin typeface="FuturaT" pitchFamily="34" charset="0"/>
              </a:rPr>
              <a:t>Détails et broderies faits main par les Métiers d’Art </a:t>
            </a:r>
            <a:r>
              <a:rPr lang="en-US" sz="1000" dirty="0">
                <a:latin typeface="FuturaT" pitchFamily="34" charset="0"/>
                <a:sym typeface="Wingdings" pitchFamily="2" charset="2"/>
              </a:rPr>
              <a:t></a:t>
            </a:r>
            <a:r>
              <a:rPr lang="fr-FR" sz="1000" dirty="0">
                <a:latin typeface="FuturaT" pitchFamily="34" charset="0"/>
                <a:sym typeface="Wingdings" pitchFamily="2" charset="2"/>
              </a:rPr>
              <a:t> Unicité et exclusivité de chaque pièce</a:t>
            </a:r>
            <a:br>
              <a:rPr dirty="0"/>
            </a:br>
            <a:endParaRPr lang="fr-FR" sz="1000" dirty="0">
              <a:latin typeface="FuturaT" pitchFamily="34" charset="0"/>
              <a:sym typeface="Wingdings" pitchFamily="2" charset="2"/>
            </a:endParaRPr>
          </a:p>
          <a:p>
            <a:endParaRPr lang="fr-FR" sz="1000" dirty="0">
              <a:latin typeface="FuturaT" pitchFamily="34" charset="0"/>
            </a:endParaRPr>
          </a:p>
          <a:p>
            <a:endParaRPr lang="fr-FR" sz="1000" dirty="0">
              <a:latin typeface="FuturaT" pitchFamily="34" charset="0"/>
            </a:endParaRPr>
          </a:p>
        </p:txBody>
      </p:sp>
      <p:sp>
        <p:nvSpPr>
          <p:cNvPr id="4" name="Rectangle 3"/>
          <p:cNvSpPr/>
          <p:nvPr>
            <p:custDataLst>
              <p:tags r:id="rId2"/>
            </p:custDataLst>
          </p:nvPr>
        </p:nvSpPr>
        <p:spPr>
          <a:xfrm>
            <a:off x="161400" y="255773"/>
            <a:ext cx="4410600" cy="12454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latin typeface="FuturaT" pitchFamily="34" charset="0"/>
              </a:rPr>
              <a:t>MATIÈRES &amp; DÉTAILS </a:t>
            </a:r>
          </a:p>
        </p:txBody>
      </p:sp>
      <p:sp>
        <p:nvSpPr>
          <p:cNvPr id="6" name="Rectangle 5"/>
          <p:cNvSpPr/>
          <p:nvPr>
            <p:custDataLst>
              <p:tags r:id="rId3"/>
            </p:custDataLst>
          </p:nvPr>
        </p:nvSpPr>
        <p:spPr>
          <a:xfrm>
            <a:off x="4644008" y="260648"/>
            <a:ext cx="4320480" cy="12454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solidFill>
                  <a:schemeClr val="bg1"/>
                </a:solidFill>
                <a:latin typeface="FuturaT" pitchFamily="34" charset="0"/>
              </a:rPr>
              <a:t>SAVOIR-FAIRE</a:t>
            </a:r>
          </a:p>
        </p:txBody>
      </p:sp>
      <p:sp>
        <p:nvSpPr>
          <p:cNvPr id="7" name="Rectangle 6"/>
          <p:cNvSpPr/>
          <p:nvPr>
            <p:custDataLst>
              <p:tags r:id="rId4"/>
            </p:custDataLst>
          </p:nvPr>
        </p:nvSpPr>
        <p:spPr>
          <a:xfrm>
            <a:off x="4644008" y="1556786"/>
            <a:ext cx="4320480" cy="5220000"/>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spcBef>
                <a:spcPts val="100"/>
              </a:spcBef>
              <a:spcAft>
                <a:spcPts val="0"/>
              </a:spcAft>
              <a:defRPr/>
            </a:pPr>
            <a:r>
              <a:rPr lang="fr-FR" sz="1000" dirty="0">
                <a:solidFill>
                  <a:srgbClr val="C00000"/>
                </a:solidFill>
                <a:latin typeface="FuturaT" pitchFamily="34" charset="0"/>
              </a:rPr>
              <a:t>FABRICATION</a:t>
            </a:r>
          </a:p>
          <a:p>
            <a:pPr>
              <a:spcBef>
                <a:spcPts val="100"/>
              </a:spcBef>
              <a:spcAft>
                <a:spcPts val="0"/>
              </a:spcAft>
              <a:defRPr/>
            </a:pPr>
            <a:r>
              <a:rPr lang="fr-FR" sz="1000" dirty="0">
                <a:latin typeface="FuturaT" pitchFamily="34" charset="0"/>
              </a:rPr>
              <a:t>Fabrication en France, en Italie et en Écosse.</a:t>
            </a:r>
          </a:p>
          <a:p>
            <a:pPr marL="171450" indent="-171450">
              <a:buFont typeface="FuturaT" pitchFamily="34" charset="0"/>
              <a:buChar char="–"/>
            </a:pPr>
            <a:r>
              <a:rPr lang="fr-FR" sz="1000" dirty="0">
                <a:latin typeface="FuturaT" pitchFamily="34" charset="0"/>
              </a:rPr>
              <a:t>Large gamme de tailles : du 34 au 50. Patron spécifique pour chaque taille</a:t>
            </a:r>
          </a:p>
          <a:p>
            <a:endParaRPr lang="fr-FR" sz="500" dirty="0">
              <a:latin typeface="FuturaT" pitchFamily="34" charset="0"/>
            </a:endParaRPr>
          </a:p>
          <a:p>
            <a:pPr marL="171450" indent="-171450">
              <a:buFont typeface="FuturaT" pitchFamily="34" charset="0"/>
              <a:buChar char="–"/>
            </a:pPr>
            <a:r>
              <a:rPr lang="fr-FR" sz="1000" dirty="0">
                <a:latin typeface="FuturaT" pitchFamily="34" charset="0"/>
              </a:rPr>
              <a:t>Création à partir d’un patron de toile, comme pour la Haute Couture</a:t>
            </a:r>
          </a:p>
          <a:p>
            <a:endParaRPr lang="fr-FR" sz="600" dirty="0">
              <a:latin typeface="FuturaT" pitchFamily="34" charset="0"/>
            </a:endParaRPr>
          </a:p>
          <a:p>
            <a:pPr marL="171450" indent="-171450">
              <a:buFont typeface="FuturaT" pitchFamily="34" charset="0"/>
              <a:buChar char="–"/>
            </a:pPr>
            <a:r>
              <a:rPr lang="fr-FR" sz="1000" dirty="0">
                <a:latin typeface="FuturaT" pitchFamily="34" charset="0"/>
              </a:rPr>
              <a:t>Construction multi-panneaux. 8 panneaux ou plus pour une veste iconique</a:t>
            </a:r>
            <a:br>
              <a:rPr dirty="0"/>
            </a:br>
            <a:r>
              <a:rPr lang="fr-FR" sz="1000" dirty="0">
                <a:latin typeface="FuturaT" pitchFamily="34" charset="0"/>
              </a:rPr>
              <a:t>2 panneaux pour les manches, pour plus de confort</a:t>
            </a:r>
          </a:p>
          <a:p>
            <a:r>
              <a:rPr lang="fr-FR" sz="1000" dirty="0">
                <a:latin typeface="FuturaT" pitchFamily="34" charset="0"/>
              </a:rPr>
              <a:t>     Tête de manche légèrement plus serrée, pour une épaule affinée</a:t>
            </a:r>
          </a:p>
          <a:p>
            <a:r>
              <a:rPr lang="en-US" sz="1000" dirty="0">
                <a:latin typeface="FuturaT" pitchFamily="34" charset="0"/>
                <a:sym typeface="Wingdings" pitchFamily="2" charset="2"/>
              </a:rPr>
              <a:t></a:t>
            </a:r>
            <a:r>
              <a:rPr lang="fr-FR" sz="1000" dirty="0">
                <a:latin typeface="FuturaT" pitchFamily="34" charset="0"/>
                <a:sym typeface="Wingdings" pitchFamily="2" charset="2"/>
              </a:rPr>
              <a:t> Silhouette parfaitement ajustée</a:t>
            </a:r>
            <a:endParaRPr lang="fr-FR" sz="1000" dirty="0">
              <a:latin typeface="FuturaT" pitchFamily="34" charset="0"/>
            </a:endParaRPr>
          </a:p>
          <a:p>
            <a:endParaRPr lang="fr-FR" sz="500" dirty="0">
              <a:latin typeface="FuturaT" pitchFamily="34" charset="0"/>
              <a:sym typeface="Wingdings" pitchFamily="2" charset="2"/>
            </a:endParaRPr>
          </a:p>
          <a:p>
            <a:pPr marL="171450" indent="-171450">
              <a:buFont typeface="FuturaT" pitchFamily="34" charset="0"/>
              <a:buChar char="–"/>
            </a:pPr>
            <a:r>
              <a:rPr lang="fr-FR" sz="1000" dirty="0">
                <a:latin typeface="FuturaT" pitchFamily="34" charset="0"/>
                <a:sym typeface="Wingdings" pitchFamily="2" charset="2"/>
              </a:rPr>
              <a:t>Couture </a:t>
            </a:r>
            <a:r>
              <a:rPr lang="fr-FR" sz="1000" dirty="0">
                <a:latin typeface="FuturaT" pitchFamily="34" charset="0"/>
              </a:rPr>
              <a:t>ultra-résistante : 5 points par centimètre (contre 3,5 à 4 points dans le PAP standard)</a:t>
            </a:r>
          </a:p>
          <a:p>
            <a:pPr marL="171450" indent="-171450">
              <a:buFont typeface="Wingdings" pitchFamily="2" charset="2"/>
              <a:buChar char="à"/>
            </a:pPr>
            <a:endParaRPr lang="fr-FR" sz="500" dirty="0">
              <a:latin typeface="FuturaT" pitchFamily="34" charset="0"/>
            </a:endParaRPr>
          </a:p>
          <a:p>
            <a:pPr marL="171450" indent="-171450" fontAlgn="auto">
              <a:spcBef>
                <a:spcPts val="0"/>
              </a:spcBef>
              <a:spcAft>
                <a:spcPts val="0"/>
              </a:spcAft>
              <a:buFont typeface="FuturaT" pitchFamily="34" charset="0"/>
              <a:buChar char="–"/>
              <a:defRPr/>
            </a:pPr>
            <a:r>
              <a:rPr lang="fr-FR" sz="1000" dirty="0">
                <a:latin typeface="FuturaT" pitchFamily="34" charset="0"/>
              </a:rPr>
              <a:t>Pinces invisibles au niveau de la poitrine, cachées par les poches si le vêtement n’est pas composé de multi-panneaux </a:t>
            </a:r>
          </a:p>
          <a:p>
            <a:pPr fontAlgn="auto">
              <a:spcBef>
                <a:spcPts val="0"/>
              </a:spcBef>
              <a:spcAft>
                <a:spcPts val="0"/>
              </a:spcAft>
              <a:defRPr/>
            </a:pPr>
            <a:r>
              <a:rPr lang="en-US" sz="1000" dirty="0">
                <a:latin typeface="FuturaT" pitchFamily="34" charset="0"/>
                <a:sym typeface="Wingdings" pitchFamily="2" charset="2"/>
              </a:rPr>
              <a:t></a:t>
            </a:r>
            <a:r>
              <a:rPr lang="fr-FR" dirty="0"/>
              <a:t> </a:t>
            </a:r>
            <a:r>
              <a:rPr lang="fr-FR" sz="1000" dirty="0">
                <a:latin typeface="FuturaT" pitchFamily="34" charset="0"/>
              </a:rPr>
              <a:t>Ajustement parfait, confort et élégance</a:t>
            </a:r>
          </a:p>
          <a:p>
            <a:endParaRPr lang="fr-FR" sz="500" dirty="0">
              <a:solidFill>
                <a:srgbClr val="00B050"/>
              </a:solidFill>
              <a:latin typeface="FuturaT" pitchFamily="34" charset="0"/>
            </a:endParaRPr>
          </a:p>
          <a:p>
            <a:pPr marL="171450" indent="-171450">
              <a:buFont typeface="FuturaT" pitchFamily="34" charset="0"/>
              <a:buChar char="–"/>
            </a:pPr>
            <a:r>
              <a:rPr lang="fr-FR" sz="1000" dirty="0">
                <a:latin typeface="FuturaT" pitchFamily="34" charset="0"/>
              </a:rPr>
              <a:t>Ourlets : jusqu’à 4 cm de tissu supplémentaire à l’intérieur, permettant des retouches jusqu’à 2 tailles</a:t>
            </a:r>
          </a:p>
          <a:p>
            <a:r>
              <a:rPr lang="en-US" sz="1000" dirty="0">
                <a:latin typeface="FuturaT" pitchFamily="34" charset="0"/>
                <a:sym typeface="Wingdings" pitchFamily="2" charset="2"/>
              </a:rPr>
              <a:t></a:t>
            </a:r>
            <a:r>
              <a:rPr lang="fr-FR" sz="1000" dirty="0">
                <a:latin typeface="FuturaT" pitchFamily="34" charset="0"/>
                <a:sym typeface="Wingdings" pitchFamily="2" charset="2"/>
              </a:rPr>
              <a:t> Ajustement parfait</a:t>
            </a:r>
            <a:endParaRPr lang="fr-FR" sz="1000" dirty="0">
              <a:latin typeface="FuturaT" pitchFamily="34" charset="0"/>
            </a:endParaRPr>
          </a:p>
          <a:p>
            <a:endParaRPr lang="fr-FR" sz="500" dirty="0">
              <a:latin typeface="FuturaT" pitchFamily="34" charset="0"/>
            </a:endParaRPr>
          </a:p>
          <a:p>
            <a:pPr fontAlgn="auto">
              <a:spcBef>
                <a:spcPts val="0"/>
              </a:spcBef>
              <a:spcAft>
                <a:spcPts val="0"/>
              </a:spcAft>
              <a:defRPr/>
            </a:pPr>
            <a:r>
              <a:rPr lang="fr-FR" sz="1000" dirty="0">
                <a:solidFill>
                  <a:srgbClr val="C00000"/>
                </a:solidFill>
                <a:latin typeface="FuturaT" pitchFamily="34" charset="0"/>
              </a:rPr>
              <a:t>TWEEDS</a:t>
            </a:r>
          </a:p>
          <a:p>
            <a:pPr fontAlgn="auto">
              <a:spcBef>
                <a:spcPts val="0"/>
              </a:spcBef>
              <a:spcAft>
                <a:spcPts val="0"/>
              </a:spcAft>
              <a:defRPr/>
            </a:pPr>
            <a:r>
              <a:rPr lang="fr-FR" sz="1000" dirty="0">
                <a:latin typeface="FuturaT" pitchFamily="34" charset="0"/>
              </a:rPr>
              <a:t>60 ans de collaboration avec des fournisseurs possédant 100 ans d’expérience dans le tweed</a:t>
            </a:r>
          </a:p>
          <a:p>
            <a:pPr fontAlgn="auto">
              <a:spcBef>
                <a:spcPts val="0"/>
              </a:spcBef>
              <a:spcAft>
                <a:spcPts val="0"/>
              </a:spcAft>
              <a:defRPr/>
            </a:pPr>
            <a:r>
              <a:rPr lang="fr-FR" sz="1000" dirty="0">
                <a:latin typeface="FuturaT" pitchFamily="34" charset="0"/>
              </a:rPr>
              <a:t>Toile collée au dos des tweeds lâches pour renforcer le tissu</a:t>
            </a:r>
          </a:p>
          <a:p>
            <a:pPr fontAlgn="auto">
              <a:spcBef>
                <a:spcPts val="0"/>
              </a:spcBef>
              <a:spcAft>
                <a:spcPts val="0"/>
              </a:spcAft>
              <a:defRPr/>
            </a:pPr>
            <a:r>
              <a:rPr lang="fr-FR" sz="1000" dirty="0">
                <a:latin typeface="FuturaT" pitchFamily="34" charset="0"/>
              </a:rPr>
              <a:t>Panneaux fragiles de tweed surpiqués pour renforcer le tissu</a:t>
            </a:r>
            <a:r>
              <a:rPr lang="en-US" sz="1000" dirty="0">
                <a:latin typeface="FuturaT" pitchFamily="34" charset="0"/>
                <a:sym typeface="Wingdings" pitchFamily="2" charset="2"/>
              </a:rPr>
              <a:t></a:t>
            </a:r>
            <a:r>
              <a:rPr lang="fr-FR" sz="1000" dirty="0">
                <a:latin typeface="FuturaT" pitchFamily="34" charset="0"/>
                <a:sym typeface="Wingdings" pitchFamily="2" charset="2"/>
              </a:rPr>
              <a:t> Durabilité</a:t>
            </a:r>
            <a:endParaRPr lang="fr-FR" sz="1000" dirty="0">
              <a:latin typeface="FuturaT" pitchFamily="34" charset="0"/>
            </a:endParaRPr>
          </a:p>
          <a:p>
            <a:pPr fontAlgn="auto">
              <a:spcBef>
                <a:spcPts val="0"/>
              </a:spcBef>
              <a:spcAft>
                <a:spcPts val="0"/>
              </a:spcAft>
              <a:defRPr/>
            </a:pPr>
            <a:endParaRPr lang="fr-FR" sz="500" dirty="0">
              <a:latin typeface="FuturaT" pitchFamily="34" charset="0"/>
            </a:endParaRPr>
          </a:p>
          <a:p>
            <a:endParaRPr lang="fr-FR" sz="500" dirty="0">
              <a:latin typeface="FuturaT" pitchFamily="34" charset="0"/>
            </a:endParaRPr>
          </a:p>
          <a:p>
            <a:r>
              <a:rPr lang="fr-FR" sz="1000" dirty="0">
                <a:solidFill>
                  <a:srgbClr val="C00000"/>
                </a:solidFill>
                <a:latin typeface="FuturaT" pitchFamily="34" charset="0"/>
              </a:rPr>
              <a:t>BOUTONS</a:t>
            </a:r>
          </a:p>
          <a:p>
            <a:r>
              <a:rPr lang="fr-FR" sz="1000" dirty="0">
                <a:latin typeface="FuturaT" pitchFamily="34" charset="0"/>
              </a:rPr>
              <a:t>Faits main par la Maison</a:t>
            </a:r>
            <a:r>
              <a:rPr lang="fr-FR" dirty="0"/>
              <a:t> </a:t>
            </a:r>
            <a:r>
              <a:rPr lang="fr-FR" sz="1000" dirty="0">
                <a:latin typeface="FuturaT" pitchFamily="34" charset="0"/>
              </a:rPr>
              <a:t>Desrues, l’un des Métiers d’Art de XXX </a:t>
            </a:r>
          </a:p>
          <a:p>
            <a:r>
              <a:rPr lang="fr-FR" sz="1000" dirty="0">
                <a:latin typeface="FuturaT" pitchFamily="34" charset="0"/>
              </a:rPr>
              <a:t>Boutons fixés par un fil doublé et cousus 4 fois. </a:t>
            </a:r>
          </a:p>
          <a:p>
            <a:r>
              <a:rPr lang="fr-FR" sz="1000" dirty="0">
                <a:latin typeface="FuturaT" pitchFamily="34" charset="0"/>
              </a:rPr>
              <a:t>Une surpiqûre garantit leur résistance</a:t>
            </a:r>
            <a:r>
              <a:rPr lang="en-US" sz="1000" dirty="0">
                <a:latin typeface="FuturaT" pitchFamily="34" charset="0"/>
                <a:sym typeface="Wingdings" pitchFamily="2" charset="2"/>
              </a:rPr>
              <a:t></a:t>
            </a:r>
            <a:r>
              <a:rPr lang="fr-FR" sz="1000" dirty="0">
                <a:latin typeface="FuturaT" pitchFamily="34" charset="0"/>
                <a:sym typeface="Wingdings" pitchFamily="2" charset="2"/>
              </a:rPr>
              <a:t> Durabilité, résistance</a:t>
            </a:r>
          </a:p>
          <a:p>
            <a:endParaRPr lang="fr-FR" sz="500" dirty="0">
              <a:latin typeface="FuturaT" pitchFamily="34" charset="0"/>
            </a:endParaRPr>
          </a:p>
          <a:p>
            <a:r>
              <a:rPr lang="fr-FR" sz="1000" dirty="0">
                <a:solidFill>
                  <a:srgbClr val="C00000"/>
                </a:solidFill>
                <a:latin typeface="FuturaT" pitchFamily="34" charset="0"/>
              </a:rPr>
              <a:t>CHAÎNE</a:t>
            </a:r>
            <a:endParaRPr lang="fr-FR" sz="1000" dirty="0">
              <a:latin typeface="FuturaT" pitchFamily="34" charset="0"/>
            </a:endParaRPr>
          </a:p>
          <a:p>
            <a:r>
              <a:rPr lang="fr-FR" sz="1000" dirty="0">
                <a:latin typeface="FuturaT" pitchFamily="34" charset="0"/>
              </a:rPr>
              <a:t>Cousue à la main</a:t>
            </a:r>
            <a:r>
              <a:rPr lang="en-US" sz="1000" dirty="0">
                <a:latin typeface="FuturaT" pitchFamily="34" charset="0"/>
                <a:sym typeface="Wingdings" pitchFamily="2" charset="2"/>
              </a:rPr>
              <a:t></a:t>
            </a:r>
            <a:r>
              <a:rPr lang="fr-FR" sz="1000" dirty="0">
                <a:latin typeface="FuturaT" pitchFamily="34" charset="0"/>
                <a:sym typeface="Wingdings" pitchFamily="2" charset="2"/>
              </a:rPr>
              <a:t> C</a:t>
            </a:r>
            <a:r>
              <a:rPr lang="fr-FR" sz="1000" dirty="0">
                <a:latin typeface="FuturaT" pitchFamily="34" charset="0"/>
              </a:rPr>
              <a:t>outure invisible et résistante</a:t>
            </a:r>
          </a:p>
          <a:p>
            <a:endParaRPr lang="fr-FR" sz="300" dirty="0">
              <a:solidFill>
                <a:srgbClr val="C00000"/>
              </a:solidFill>
              <a:latin typeface="FuturaT" pitchFamily="34" charset="0"/>
            </a:endParaRPr>
          </a:p>
          <a:p>
            <a:r>
              <a:rPr lang="fr-FR" sz="1000" dirty="0">
                <a:solidFill>
                  <a:srgbClr val="C00000"/>
                </a:solidFill>
                <a:latin typeface="FuturaT" pitchFamily="34" charset="0"/>
              </a:rPr>
              <a:t>DOUBLURE </a:t>
            </a:r>
          </a:p>
          <a:p>
            <a:r>
              <a:rPr lang="fr-FR" sz="1000" dirty="0">
                <a:latin typeface="FuturaT" pitchFamily="34" charset="0"/>
              </a:rPr>
              <a:t>Principalement en soie, plis sur la fente du dos et des manches </a:t>
            </a:r>
            <a:r>
              <a:rPr lang="en-US" sz="1000" dirty="0">
                <a:latin typeface="FuturaT" pitchFamily="34" charset="0"/>
                <a:sym typeface="Wingdings" pitchFamily="2" charset="2"/>
              </a:rPr>
              <a:t></a:t>
            </a:r>
            <a:r>
              <a:rPr lang="fr-FR" dirty="0"/>
              <a:t> </a:t>
            </a:r>
            <a:r>
              <a:rPr lang="fr-FR" sz="1000" dirty="0">
                <a:latin typeface="FuturaT" pitchFamily="34" charset="0"/>
              </a:rPr>
              <a:t>confort ultime</a:t>
            </a:r>
          </a:p>
          <a:p>
            <a:endParaRPr lang="fr-FR" sz="200" dirty="0">
              <a:latin typeface="FuturaT" pitchFamily="34" charset="0"/>
            </a:endParaRPr>
          </a:p>
          <a:p>
            <a:pPr>
              <a:spcBef>
                <a:spcPts val="100"/>
              </a:spcBef>
              <a:spcAft>
                <a:spcPts val="0"/>
              </a:spcAft>
              <a:defRPr/>
            </a:pPr>
            <a:r>
              <a:rPr lang="fr-FR" sz="1000" dirty="0">
                <a:solidFill>
                  <a:srgbClr val="C00000"/>
                </a:solidFill>
                <a:latin typeface="FuturaT" pitchFamily="34" charset="0"/>
              </a:rPr>
              <a:t>POCHES</a:t>
            </a:r>
          </a:p>
          <a:p>
            <a:r>
              <a:rPr lang="fr-FR" sz="1000" dirty="0">
                <a:latin typeface="FuturaT" pitchFamily="34" charset="0"/>
              </a:rPr>
              <a:t>Poches pratiques. Légèrement plus larges que hautes </a:t>
            </a:r>
            <a:r>
              <a:rPr lang="en-US" sz="1000" dirty="0">
                <a:latin typeface="FuturaT" pitchFamily="34" charset="0"/>
                <a:sym typeface="Wingdings" pitchFamily="2" charset="2"/>
              </a:rPr>
              <a:t></a:t>
            </a:r>
            <a:r>
              <a:rPr lang="fr-FR" sz="1000" dirty="0">
                <a:latin typeface="FuturaT" pitchFamily="34" charset="0"/>
              </a:rPr>
              <a:t> c</a:t>
            </a:r>
            <a:r>
              <a:rPr lang="fr-FR" sz="1000" dirty="0">
                <a:latin typeface="FuturaT" pitchFamily="34" charset="0"/>
                <a:sym typeface="Wingdings" pitchFamily="2" charset="2"/>
              </a:rPr>
              <a:t>onfort et style </a:t>
            </a:r>
          </a:p>
          <a:p>
            <a:r>
              <a:rPr lang="fr-FR" sz="1000" dirty="0">
                <a:latin typeface="FuturaT" pitchFamily="34" charset="0"/>
              </a:rPr>
              <a:t>Doublées avec le même tissu que la veste </a:t>
            </a:r>
            <a:r>
              <a:rPr lang="en-US" sz="1000" dirty="0">
                <a:latin typeface="FuturaT" pitchFamily="34" charset="0"/>
                <a:sym typeface="Wingdings" pitchFamily="2" charset="2"/>
              </a:rPr>
              <a:t></a:t>
            </a:r>
            <a:r>
              <a:rPr lang="fr-FR" sz="1000" dirty="0">
                <a:latin typeface="FuturaT" pitchFamily="34" charset="0"/>
              </a:rPr>
              <a:t> « Aussi beau à l’intérieur qu’à l’extérieur »</a:t>
            </a:r>
          </a:p>
          <a:p>
            <a:pPr>
              <a:spcBef>
                <a:spcPts val="100"/>
              </a:spcBef>
              <a:spcAft>
                <a:spcPts val="0"/>
              </a:spcAft>
              <a:defRPr/>
            </a:pPr>
            <a:endParaRPr lang="fr-FR" sz="1000" dirty="0">
              <a:latin typeface="FuturaT" pitchFamily="34" charset="0"/>
            </a:endParaRPr>
          </a:p>
          <a:p>
            <a:endParaRPr lang="fr-FR" sz="1000" dirty="0">
              <a:latin typeface="FuturaT" pitchFamily="34" charset="0"/>
            </a:endParaRPr>
          </a:p>
        </p:txBody>
      </p:sp>
      <p:sp>
        <p:nvSpPr>
          <p:cNvPr id="16" name="ZoneTexte 15"/>
          <p:cNvSpPr txBox="1"/>
          <p:nvPr>
            <p:custDataLst>
              <p:tags r:id="rId5"/>
            </p:custDataLst>
          </p:nvPr>
        </p:nvSpPr>
        <p:spPr>
          <a:xfrm>
            <a:off x="161400" y="-16351"/>
            <a:ext cx="8803088" cy="461665"/>
          </a:xfrm>
          <a:prstGeom prst="rect">
            <a:avLst/>
          </a:prstGeom>
          <a:noFill/>
        </p:spPr>
        <p:txBody>
          <a:bodyPr wrap="square" rtlCol="0">
            <a:spAutoFit/>
          </a:bodyPr>
          <a:lstStyle/>
          <a:p>
            <a:pPr algn="ctr"/>
            <a:r>
              <a:rPr lang="fr-FR" sz="1200" dirty="0">
                <a:solidFill>
                  <a:srgbClr val="C00000"/>
                </a:solidFill>
                <a:latin typeface="FuturaTDem" pitchFamily="34" charset="0"/>
              </a:rPr>
              <a:t>LA DIFFÉRENCE XXX – PAP (tissu) </a:t>
            </a:r>
          </a:p>
          <a:p>
            <a:pPr algn="ctr"/>
            <a:endParaRPr lang="fr-FR" sz="1200" dirty="0">
              <a:solidFill>
                <a:srgbClr val="C00000"/>
              </a:solidFill>
              <a:latin typeface="FuturaTDem" pitchFamily="34" charset="0"/>
            </a:endParaRPr>
          </a:p>
        </p:txBody>
      </p:sp>
      <p:pic>
        <p:nvPicPr>
          <p:cNvPr id="11" name="Image 10"/>
          <p:cNvPicPr>
            <a:picLocks noChangeAspect="1"/>
          </p:cNvPicPr>
          <p:nvPr>
            <p:custDataLst>
              <p:tags r:id="rId6"/>
            </p:custDataLst>
          </p:nvPr>
        </p:nvPicPr>
        <p:blipFill rotWithShape="1">
          <a:blip r:embed="rId10" cstate="print">
            <a:extLst>
              <a:ext uri="{28A0092B-C50C-407E-A947-70E740481C1C}">
                <a14:useLocalDpi xmlns:a14="http://schemas.microsoft.com/office/drawing/2010/main" val="0"/>
              </a:ext>
            </a:extLst>
          </a:blip>
          <a:srcRect l="9803" t="12921" r="14627" b="6167"/>
          <a:stretch/>
        </p:blipFill>
        <p:spPr>
          <a:xfrm>
            <a:off x="6106807" y="476672"/>
            <a:ext cx="1394882" cy="996072"/>
          </a:xfrm>
          <a:prstGeom prst="rect">
            <a:avLst/>
          </a:prstGeom>
        </p:spPr>
      </p:pic>
      <p:pic>
        <p:nvPicPr>
          <p:cNvPr id="19" name="Image 18"/>
          <p:cNvPicPr>
            <a:picLocks noChangeAspect="1"/>
          </p:cNvPicPr>
          <p:nvPr>
            <p:custDataLst>
              <p:tags r:id="rId7"/>
            </p:custDataLst>
          </p:nvPr>
        </p:nvPicPr>
        <p:blipFill rotWithShape="1">
          <a:blip r:embed="rId11" cstate="print">
            <a:extLst>
              <a:ext uri="{28A0092B-C50C-407E-A947-70E740481C1C}">
                <a14:useLocalDpi xmlns:a14="http://schemas.microsoft.com/office/drawing/2010/main" val="0"/>
              </a:ext>
            </a:extLst>
          </a:blip>
          <a:srcRect l="38932" r="13059" b="14746"/>
          <a:stretch/>
        </p:blipFill>
        <p:spPr>
          <a:xfrm>
            <a:off x="1828761" y="459733"/>
            <a:ext cx="850866" cy="1007731"/>
          </a:xfrm>
          <a:prstGeom prst="rect">
            <a:avLst/>
          </a:prstGeom>
        </p:spPr>
      </p:pic>
    </p:spTree>
    <p:extLst>
      <p:ext uri="{BB962C8B-B14F-4D97-AF65-F5344CB8AC3E}">
        <p14:creationId xmlns:p14="http://schemas.microsoft.com/office/powerpoint/2010/main" val="179509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custDataLst>
              <p:tags r:id="rId1"/>
            </p:custDataLst>
          </p:nvPr>
        </p:nvSpPr>
        <p:spPr>
          <a:xfrm>
            <a:off x="251520" y="1559682"/>
            <a:ext cx="4248472" cy="5220001"/>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defRPr/>
            </a:pPr>
            <a:r>
              <a:rPr lang="fr-FR" sz="1000" dirty="0">
                <a:solidFill>
                  <a:srgbClr val="C00000"/>
                </a:solidFill>
                <a:latin typeface="FuturaT" pitchFamily="34" charset="0"/>
              </a:rPr>
              <a:t>FILS </a:t>
            </a:r>
          </a:p>
          <a:p>
            <a:pPr>
              <a:defRPr/>
            </a:pPr>
            <a:r>
              <a:rPr lang="fr-FR" sz="1000" dirty="0">
                <a:latin typeface="FuturaT" pitchFamily="34" charset="0"/>
              </a:rPr>
              <a:t>Contrôlés et certifiés par les fournisseurs </a:t>
            </a:r>
          </a:p>
          <a:p>
            <a:pPr>
              <a:defRPr/>
            </a:pPr>
            <a:r>
              <a:rPr lang="fr-FR" sz="1000" dirty="0">
                <a:latin typeface="FuturaT" pitchFamily="34" charset="0"/>
              </a:rPr>
              <a:t>Tests de résistance à la transpiration</a:t>
            </a:r>
          </a:p>
          <a:p>
            <a:pPr>
              <a:defRPr/>
            </a:pPr>
            <a:endParaRPr lang="fr-FR" sz="1000" dirty="0">
              <a:solidFill>
                <a:srgbClr val="C00000"/>
              </a:solidFill>
              <a:latin typeface="FuturaT" pitchFamily="34" charset="0"/>
            </a:endParaRPr>
          </a:p>
          <a:p>
            <a:pPr>
              <a:defRPr/>
            </a:pPr>
            <a:r>
              <a:rPr lang="fr-FR" sz="1000" dirty="0">
                <a:solidFill>
                  <a:srgbClr val="C00000"/>
                </a:solidFill>
                <a:latin typeface="FuturaT" pitchFamily="34" charset="0"/>
              </a:rPr>
              <a:t>TISSUS </a:t>
            </a:r>
          </a:p>
          <a:p>
            <a:pPr>
              <a:defRPr/>
            </a:pPr>
            <a:r>
              <a:rPr lang="fr-FR" sz="1000" dirty="0">
                <a:latin typeface="FuturaT" pitchFamily="34" charset="0"/>
                <a:sym typeface="Wingdings" pitchFamily="2" charset="2"/>
              </a:rPr>
              <a:t>Contrôle statistique :</a:t>
            </a:r>
          </a:p>
          <a:p>
            <a:pPr marL="171450" indent="-171450">
              <a:buFont typeface="FuturaT" pitchFamily="34" charset="0"/>
              <a:buChar char="–"/>
            </a:pPr>
            <a:r>
              <a:rPr lang="fr-FR" sz="1000" dirty="0">
                <a:latin typeface="FuturaT" pitchFamily="34" charset="0"/>
                <a:sym typeface="Wingdings" pitchFamily="2" charset="2"/>
              </a:rPr>
              <a:t>Écart angulaire </a:t>
            </a:r>
          </a:p>
          <a:p>
            <a:pPr marL="171450" indent="-171450">
              <a:buFont typeface="FuturaT" pitchFamily="34" charset="0"/>
              <a:buChar char="–"/>
            </a:pPr>
            <a:r>
              <a:rPr lang="fr-FR" sz="1000" dirty="0">
                <a:latin typeface="FuturaT" pitchFamily="34" charset="0"/>
              </a:rPr>
              <a:t>Résistance aux frottements et aux déchirures</a:t>
            </a:r>
          </a:p>
          <a:p>
            <a:pPr marL="171450" indent="-171450">
              <a:buFont typeface="FuturaT" pitchFamily="34" charset="0"/>
              <a:buChar char="–"/>
            </a:pPr>
            <a:r>
              <a:rPr lang="fr-FR" sz="1000" dirty="0">
                <a:latin typeface="FuturaT" pitchFamily="34" charset="0"/>
              </a:rPr>
              <a:t>Humidité, lumière</a:t>
            </a:r>
          </a:p>
          <a:p>
            <a:pPr marL="171450" indent="-171450">
              <a:buFont typeface="FuturaT" pitchFamily="34" charset="0"/>
              <a:buChar char="–"/>
            </a:pPr>
            <a:r>
              <a:rPr lang="fr-FR" sz="1000" dirty="0">
                <a:latin typeface="FuturaT" pitchFamily="34" charset="0"/>
              </a:rPr>
              <a:t>Transpiration</a:t>
            </a:r>
            <a:endParaRPr lang="fr-FR" sz="1000" dirty="0">
              <a:latin typeface="FuturaT" pitchFamily="34" charset="0"/>
              <a:sym typeface="Wingdings" pitchFamily="2" charset="2"/>
            </a:endParaRPr>
          </a:p>
          <a:p>
            <a:pPr marL="171450" indent="-171450">
              <a:buFont typeface="FuturaT" pitchFamily="34" charset="0"/>
              <a:buChar char="–"/>
              <a:defRPr/>
            </a:pPr>
            <a:r>
              <a:rPr lang="fr-FR" sz="1000" dirty="0">
                <a:latin typeface="FuturaT" pitchFamily="34" charset="0"/>
                <a:sym typeface="Wingdings" pitchFamily="2" charset="2"/>
              </a:rPr>
              <a:t>Lavage ou nettoyage à sec, repassage</a:t>
            </a:r>
          </a:p>
          <a:p>
            <a:pPr>
              <a:defRPr/>
            </a:pPr>
            <a:r>
              <a:rPr lang="fr-FR" sz="1000" dirty="0">
                <a:latin typeface="FuturaT" pitchFamily="34" charset="0"/>
              </a:rPr>
              <a:t>Contrôle visuel : Aspect, couleur par rapport au modèle original, taches, trous, fils tirés </a:t>
            </a:r>
          </a:p>
          <a:p>
            <a:pPr>
              <a:defRPr/>
            </a:pPr>
            <a:endParaRPr lang="fr-FR" sz="1000" dirty="0">
              <a:latin typeface="FuturaT" pitchFamily="34" charset="0"/>
            </a:endParaRPr>
          </a:p>
          <a:p>
            <a:pPr>
              <a:defRPr/>
            </a:pPr>
            <a:r>
              <a:rPr lang="fr-FR" sz="1000" dirty="0">
                <a:solidFill>
                  <a:srgbClr val="C00000"/>
                </a:solidFill>
                <a:latin typeface="FuturaT" pitchFamily="34" charset="0"/>
                <a:sym typeface="Wingdings" pitchFamily="2" charset="2"/>
              </a:rPr>
              <a:t>BOUTONS &amp; CHAÎNES </a:t>
            </a:r>
          </a:p>
          <a:p>
            <a:pPr>
              <a:defRPr/>
            </a:pPr>
            <a:r>
              <a:rPr lang="fr-FR" sz="1000" dirty="0">
                <a:latin typeface="FuturaT" pitchFamily="34" charset="0"/>
                <a:sym typeface="Wingdings" pitchFamily="2" charset="2"/>
              </a:rPr>
              <a:t>Tous les boutons sont soumis à un contrôle visuel par Desrues</a:t>
            </a:r>
            <a:endParaRPr lang="fr-FR" sz="1000" dirty="0">
              <a:solidFill>
                <a:srgbClr val="C00000"/>
              </a:solidFill>
              <a:latin typeface="FuturaT" pitchFamily="34" charset="0"/>
              <a:sym typeface="Wingdings" pitchFamily="2" charset="2"/>
            </a:endParaRPr>
          </a:p>
          <a:p>
            <a:pPr>
              <a:defRPr/>
            </a:pPr>
            <a:r>
              <a:rPr lang="fr-FR" sz="1000" dirty="0">
                <a:latin typeface="FuturaT" pitchFamily="34" charset="0"/>
                <a:sym typeface="Wingdings" pitchFamily="2" charset="2"/>
              </a:rPr>
              <a:t>Test contre l’humidité pour éviter une éventuelle oxydation ou décoloration</a:t>
            </a:r>
          </a:p>
          <a:p>
            <a:pPr>
              <a:defRPr/>
            </a:pPr>
            <a:endParaRPr lang="fr-FR" sz="1000" dirty="0">
              <a:latin typeface="FuturaT" pitchFamily="34" charset="0"/>
              <a:sym typeface="Wingdings" pitchFamily="2" charset="2"/>
            </a:endParaRPr>
          </a:p>
          <a:p>
            <a:pPr>
              <a:defRPr/>
            </a:pPr>
            <a:r>
              <a:rPr lang="fr-FR" sz="1000" dirty="0">
                <a:solidFill>
                  <a:srgbClr val="C00000"/>
                </a:solidFill>
                <a:latin typeface="FuturaT" pitchFamily="34" charset="0"/>
                <a:sym typeface="Wingdings" pitchFamily="2" charset="2"/>
              </a:rPr>
              <a:t>PRODUIT FINI </a:t>
            </a:r>
          </a:p>
          <a:p>
            <a:pPr>
              <a:defRPr/>
            </a:pPr>
            <a:r>
              <a:rPr lang="fr-FR" sz="1000" dirty="0">
                <a:latin typeface="FuturaT" pitchFamily="34" charset="0"/>
              </a:rPr>
              <a:t>Contrôle visuel de 100 % des produits : symétrie, plis, trous, taches, couture droite</a:t>
            </a:r>
          </a:p>
          <a:p>
            <a:pPr>
              <a:defRPr/>
            </a:pPr>
            <a:endParaRPr lang="fr-FR" sz="1000" dirty="0">
              <a:latin typeface="FuturaT" pitchFamily="34" charset="0"/>
            </a:endParaRPr>
          </a:p>
          <a:p>
            <a:pPr>
              <a:defRPr/>
            </a:pPr>
            <a:r>
              <a:rPr lang="fr-FR" sz="1000" dirty="0">
                <a:latin typeface="FuturaT" pitchFamily="34" charset="0"/>
              </a:rPr>
              <a:t>Premier chargement testé + contrôle aléatoire des chargements suivants :</a:t>
            </a:r>
          </a:p>
          <a:p>
            <a:pPr marL="171450" indent="-171450">
              <a:buFontTx/>
              <a:buChar char="-"/>
              <a:defRPr/>
            </a:pPr>
            <a:r>
              <a:rPr lang="fr-FR" sz="1000" dirty="0">
                <a:latin typeface="FuturaT" pitchFamily="34" charset="0"/>
              </a:rPr>
              <a:t>Test pour le nettoyage à sec, le repassage ou le lavage </a:t>
            </a:r>
          </a:p>
          <a:p>
            <a:pPr marL="171450" indent="-171450">
              <a:buFontTx/>
              <a:buChar char="-"/>
              <a:defRPr/>
            </a:pPr>
            <a:r>
              <a:rPr lang="fr-FR" sz="1000" dirty="0">
                <a:latin typeface="FuturaT" pitchFamily="34" charset="0"/>
              </a:rPr>
              <a:t>Mesure de l’espacement des boutons, du placement des poches, etc. Plus de 50 points de contrôle (tolérance 1 cm maximum)</a:t>
            </a:r>
          </a:p>
          <a:p>
            <a:pPr marL="171450" indent="-171450">
              <a:buFontTx/>
              <a:buChar char="-"/>
              <a:defRPr/>
            </a:pPr>
            <a:r>
              <a:rPr lang="fr-FR" sz="1000" dirty="0">
                <a:latin typeface="FuturaT" pitchFamily="34" charset="0"/>
                <a:sym typeface="Wingdings" pitchFamily="2" charset="2"/>
              </a:rPr>
              <a:t>Vérification de l’étiquette d’identification et des instructions d’entretien </a:t>
            </a:r>
          </a:p>
          <a:p>
            <a:pPr marL="171450" indent="-171450">
              <a:buFontTx/>
              <a:buChar char="-"/>
              <a:defRPr/>
            </a:pPr>
            <a:endParaRPr lang="fr-FR" sz="1000" dirty="0">
              <a:solidFill>
                <a:srgbClr val="FF0000"/>
              </a:solidFill>
              <a:latin typeface="FuturaT" pitchFamily="34" charset="0"/>
            </a:endParaRPr>
          </a:p>
          <a:p>
            <a:r>
              <a:rPr lang="fr-FR" sz="1000" dirty="0">
                <a:latin typeface="FuturaT" pitchFamily="34" charset="0"/>
              </a:rPr>
              <a:t>Sur demande, les vêtements peuvent être testés à l’essayage : portés pendant 30 heures et nettoyés à sec 3 fois</a:t>
            </a:r>
            <a:endParaRPr lang="fr-FR" sz="1000" strike="sngStrike" dirty="0">
              <a:solidFill>
                <a:srgbClr val="00B050"/>
              </a:solidFill>
              <a:latin typeface="FuturaT" pitchFamily="34" charset="0"/>
            </a:endParaRPr>
          </a:p>
          <a:p>
            <a:pPr marL="171450" indent="-171450">
              <a:buFontTx/>
              <a:buChar char="-"/>
            </a:pPr>
            <a:endParaRPr lang="fr-FR" sz="1000" dirty="0">
              <a:latin typeface="FuturaT" pitchFamily="34" charset="0"/>
            </a:endParaRPr>
          </a:p>
          <a:p>
            <a:pPr>
              <a:defRPr/>
            </a:pPr>
            <a:endParaRPr lang="fr-FR" sz="1000" dirty="0">
              <a:latin typeface="FuturaT" pitchFamily="34" charset="0"/>
            </a:endParaRPr>
          </a:p>
          <a:p>
            <a:pPr>
              <a:defRPr/>
            </a:pPr>
            <a:endParaRPr lang="fr-FR" sz="1000" dirty="0">
              <a:latin typeface="FuturaT" pitchFamily="34" charset="0"/>
              <a:sym typeface="Wingdings" pitchFamily="2" charset="2"/>
            </a:endParaRPr>
          </a:p>
          <a:p>
            <a:pPr>
              <a:defRPr/>
            </a:pPr>
            <a:endParaRPr lang="fr-FR" sz="1000" dirty="0">
              <a:latin typeface="FuturaT" pitchFamily="34" charset="0"/>
            </a:endParaRPr>
          </a:p>
          <a:p>
            <a:pPr>
              <a:defRPr/>
            </a:pPr>
            <a:endParaRPr lang="fr-FR" sz="1000" dirty="0">
              <a:latin typeface="FuturaT" pitchFamily="34" charset="0"/>
            </a:endParaRPr>
          </a:p>
          <a:p>
            <a:pPr>
              <a:defRPr/>
            </a:pPr>
            <a:endParaRPr lang="fr-FR" sz="800" dirty="0">
              <a:latin typeface="FuturaT" pitchFamily="34" charset="0"/>
            </a:endParaRPr>
          </a:p>
        </p:txBody>
      </p:sp>
      <p:sp>
        <p:nvSpPr>
          <p:cNvPr id="10" name="Rectangle 9"/>
          <p:cNvSpPr/>
          <p:nvPr>
            <p:custDataLst>
              <p:tags r:id="rId2"/>
            </p:custDataLst>
          </p:nvPr>
        </p:nvSpPr>
        <p:spPr>
          <a:xfrm>
            <a:off x="251520" y="260648"/>
            <a:ext cx="4248472" cy="12454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latin typeface="FuturaT" pitchFamily="34" charset="0"/>
              </a:rPr>
              <a:t>CONTRÔLE</a:t>
            </a:r>
          </a:p>
        </p:txBody>
      </p:sp>
      <p:sp>
        <p:nvSpPr>
          <p:cNvPr id="12" name="Rectangle 11"/>
          <p:cNvSpPr/>
          <p:nvPr>
            <p:custDataLst>
              <p:tags r:id="rId3"/>
            </p:custDataLst>
          </p:nvPr>
        </p:nvSpPr>
        <p:spPr>
          <a:xfrm>
            <a:off x="4572000" y="1554064"/>
            <a:ext cx="4542865" cy="5231237"/>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fr-FR" sz="1000" dirty="0">
                <a:solidFill>
                  <a:srgbClr val="C00000"/>
                </a:solidFill>
                <a:latin typeface="FuturaT" pitchFamily="34" charset="0"/>
              </a:rPr>
              <a:t>SERVICE</a:t>
            </a:r>
            <a:endParaRPr lang="fr-FR" sz="1000" dirty="0">
              <a:solidFill>
                <a:srgbClr val="C00000"/>
              </a:solidFill>
              <a:latin typeface="FuturaT" pitchFamily="34" charset="0"/>
              <a:sym typeface="Wingdings" pitchFamily="2" charset="2"/>
            </a:endParaRPr>
          </a:p>
          <a:p>
            <a:pPr fontAlgn="auto">
              <a:spcBef>
                <a:spcPts val="0"/>
              </a:spcBef>
              <a:spcAft>
                <a:spcPts val="0"/>
              </a:spcAft>
              <a:defRPr/>
            </a:pPr>
            <a:r>
              <a:rPr lang="fr-FR" sz="1000" dirty="0">
                <a:latin typeface="FuturaT" pitchFamily="34" charset="0"/>
              </a:rPr>
              <a:t>Tailles extrêmes (32, 52, etc.) sur commande : prix spécial, fait l’objet d’un devis</a:t>
            </a:r>
            <a:br>
              <a:rPr dirty="0"/>
            </a:br>
            <a:r>
              <a:rPr lang="fr-FR" sz="1000" dirty="0">
                <a:latin typeface="FuturaT" pitchFamily="34" charset="0"/>
                <a:sym typeface="Wingdings" pitchFamily="2" charset="2"/>
              </a:rPr>
              <a:t>Certaines références sont disponibles pour les types morphologiques asiatiques</a:t>
            </a:r>
            <a:endParaRPr lang="fr-FR" sz="1000" dirty="0">
              <a:latin typeface="FuturaT" pitchFamily="34" charset="0"/>
            </a:endParaRPr>
          </a:p>
          <a:p>
            <a:pPr>
              <a:defRPr/>
            </a:pPr>
            <a:br>
              <a:rPr dirty="0"/>
            </a:br>
            <a:r>
              <a:rPr lang="fr-FR" sz="1000" dirty="0">
                <a:latin typeface="FuturaT" pitchFamily="34" charset="0"/>
              </a:rPr>
              <a:t>Expertise en matière de retouche issue de l’héritage de la Haute Couture </a:t>
            </a:r>
            <a:r>
              <a:rPr lang="en-US" sz="1000" dirty="0">
                <a:latin typeface="FuturaT" pitchFamily="34" charset="0"/>
                <a:sym typeface="Wingdings" pitchFamily="2" charset="2"/>
              </a:rPr>
              <a:t></a:t>
            </a:r>
            <a:r>
              <a:rPr lang="fr-FR" sz="1000" dirty="0">
                <a:latin typeface="FuturaT" pitchFamily="34" charset="0"/>
                <a:sym typeface="Wingdings" pitchFamily="2" charset="2"/>
              </a:rPr>
              <a:t> Différence XXX</a:t>
            </a:r>
            <a:endParaRPr lang="fr-FR" sz="1000" dirty="0">
              <a:latin typeface="FuturaT" pitchFamily="34" charset="0"/>
            </a:endParaRPr>
          </a:p>
          <a:p>
            <a:pPr>
              <a:defRPr/>
            </a:pPr>
            <a:r>
              <a:rPr lang="fr-FR" sz="1000" dirty="0">
                <a:latin typeface="FuturaT" pitchFamily="34" charset="0"/>
              </a:rPr>
              <a:t>1</a:t>
            </a:r>
            <a:r>
              <a:rPr lang="fr-FR" sz="1000" baseline="30000" dirty="0">
                <a:latin typeface="FuturaT" pitchFamily="34" charset="0"/>
              </a:rPr>
              <a:t>re</a:t>
            </a:r>
            <a:r>
              <a:rPr lang="fr-FR" sz="1000" dirty="0">
                <a:latin typeface="FuturaT" pitchFamily="34" charset="0"/>
              </a:rPr>
              <a:t> retouche gratuite. Délai moyen de 10 jours</a:t>
            </a:r>
          </a:p>
          <a:p>
            <a:pPr>
              <a:defRPr/>
            </a:pPr>
            <a:r>
              <a:rPr lang="fr-FR" sz="1000" dirty="0">
                <a:latin typeface="FuturaT" pitchFamily="34" charset="0"/>
              </a:rPr>
              <a:t>Possibilité de retouches supplémentaires et/ou de restauration (payant). Interdiction de modifier le style</a:t>
            </a:r>
          </a:p>
          <a:p>
            <a:pPr>
              <a:defRPr/>
            </a:pPr>
            <a:endParaRPr lang="fr-FR" sz="1000" dirty="0">
              <a:latin typeface="FuturaT" pitchFamily="34" charset="0"/>
            </a:endParaRPr>
          </a:p>
          <a:p>
            <a:r>
              <a:rPr lang="fr-FR" sz="1000" dirty="0">
                <a:solidFill>
                  <a:prstClr val="black"/>
                </a:solidFill>
                <a:latin typeface="FuturaT" pitchFamily="34" charset="0"/>
              </a:rPr>
              <a:t>Boutons de rechange fournis avec chaque vêtement + </a:t>
            </a:r>
            <a:r>
              <a:rPr lang="fr-FR" sz="1000" dirty="0">
                <a:latin typeface="FuturaT" pitchFamily="34" charset="0"/>
              </a:rPr>
              <a:t>fils et boutons de la collection saisonnière disponibles en boutique</a:t>
            </a:r>
            <a:endParaRPr lang="fr-FR" sz="1000" dirty="0">
              <a:solidFill>
                <a:srgbClr val="C00000"/>
              </a:solidFill>
              <a:latin typeface="FuturaT" pitchFamily="34" charset="0"/>
            </a:endParaRPr>
          </a:p>
          <a:p>
            <a:r>
              <a:rPr lang="fr-FR" sz="1000" dirty="0">
                <a:solidFill>
                  <a:prstClr val="black"/>
                </a:solidFill>
                <a:latin typeface="FuturaT" pitchFamily="34" charset="0"/>
              </a:rPr>
              <a:t>Sur demande, possibilité de remplacer des boutons manquants issus d’anciennes collections </a:t>
            </a:r>
          </a:p>
          <a:p>
            <a:endParaRPr lang="fr-FR" sz="1000" dirty="0">
              <a:solidFill>
                <a:srgbClr val="C00000"/>
              </a:solidFill>
              <a:latin typeface="FuturaT" pitchFamily="34" charset="0"/>
            </a:endParaRPr>
          </a:p>
          <a:p>
            <a:r>
              <a:rPr lang="fr-FR" sz="1000" dirty="0">
                <a:solidFill>
                  <a:srgbClr val="C00000"/>
                </a:solidFill>
                <a:latin typeface="FuturaT" pitchFamily="34" charset="0"/>
              </a:rPr>
              <a:t>USAGE</a:t>
            </a:r>
          </a:p>
          <a:p>
            <a:r>
              <a:rPr lang="fr-FR" sz="1000" dirty="0">
                <a:latin typeface="FuturaT" pitchFamily="34" charset="0"/>
              </a:rPr>
              <a:t>Le tweed et la mousseline de soie sont des tissus fragiles : attention à ne pas les accrocher dans les bijoux</a:t>
            </a:r>
            <a:br>
              <a:rPr dirty="0"/>
            </a:br>
            <a:r>
              <a:rPr lang="fr-FR" sz="1000" dirty="0">
                <a:latin typeface="FuturaT" pitchFamily="34" charset="0"/>
              </a:rPr>
              <a:t>Certains tweeds en laine ou en cachemire peuvent présenter des traces de frottements dues à l’usure naturelle du tissu</a:t>
            </a:r>
          </a:p>
          <a:p>
            <a:endParaRPr lang="fr-FR" sz="1000" dirty="0">
              <a:latin typeface="FuturaT" pitchFamily="34" charset="0"/>
            </a:endParaRPr>
          </a:p>
          <a:p>
            <a:r>
              <a:rPr lang="fr-FR" sz="1000" dirty="0">
                <a:solidFill>
                  <a:srgbClr val="C00000"/>
                </a:solidFill>
                <a:latin typeface="FuturaT" pitchFamily="34" charset="0"/>
              </a:rPr>
              <a:t>RANGEMENT</a:t>
            </a:r>
          </a:p>
          <a:p>
            <a:r>
              <a:rPr lang="fr-FR" sz="1000" dirty="0">
                <a:latin typeface="FuturaT" pitchFamily="34" charset="0"/>
              </a:rPr>
              <a:t>Housse noire XXX offerte pour le transport des pièces de PAP </a:t>
            </a:r>
          </a:p>
          <a:p>
            <a:r>
              <a:rPr lang="fr-FR" sz="1000" dirty="0">
                <a:latin typeface="FuturaT" pitchFamily="34" charset="0"/>
              </a:rPr>
              <a:t>Housse blanche XXX offerte pour les pièces précieuses et haut de gamme </a:t>
            </a:r>
          </a:p>
          <a:p>
            <a:r>
              <a:rPr lang="fr-FR" sz="1000" dirty="0">
                <a:latin typeface="FuturaT" pitchFamily="34" charset="0"/>
              </a:rPr>
              <a:t>Conseil : ranger les pièces de PAP dans une housse blanche en coton après le nettoyage à sec</a:t>
            </a:r>
          </a:p>
          <a:p>
            <a:r>
              <a:rPr lang="fr-FR" sz="1000" dirty="0">
                <a:latin typeface="FuturaT" pitchFamily="34" charset="0"/>
              </a:rPr>
              <a:t>Les broderies exclusives (lourdes) doivent être stockées à l’horizontale dans leur pochon en coton pour éviter la déformation</a:t>
            </a:r>
            <a:br>
              <a:rPr dirty="0"/>
            </a:br>
            <a:endParaRPr lang="fr-FR" sz="1000" dirty="0">
              <a:latin typeface="FuturaT" pitchFamily="34" charset="0"/>
            </a:endParaRPr>
          </a:p>
          <a:p>
            <a:r>
              <a:rPr lang="fr-FR" sz="1000" dirty="0">
                <a:solidFill>
                  <a:srgbClr val="C00000"/>
                </a:solidFill>
                <a:latin typeface="FuturaT" pitchFamily="34" charset="0"/>
              </a:rPr>
              <a:t>NETTOYAGE</a:t>
            </a:r>
          </a:p>
          <a:p>
            <a:r>
              <a:rPr lang="fr-FR" sz="1000" dirty="0">
                <a:latin typeface="FuturaT" pitchFamily="34" charset="0"/>
              </a:rPr>
              <a:t>Suivre les instructions d’entretien de l’étiquette</a:t>
            </a:r>
          </a:p>
          <a:p>
            <a:r>
              <a:rPr lang="fr-FR" sz="1000" dirty="0">
                <a:latin typeface="FuturaT" pitchFamily="34" charset="0"/>
              </a:rPr>
              <a:t>En général :</a:t>
            </a:r>
          </a:p>
          <a:p>
            <a:pPr marL="171450" indent="-171450">
              <a:buFont typeface="FuturaT" pitchFamily="34" charset="0"/>
              <a:buChar char="–"/>
            </a:pPr>
            <a:r>
              <a:rPr lang="fr-FR" sz="1000" dirty="0">
                <a:latin typeface="FuturaT" pitchFamily="34" charset="0"/>
              </a:rPr>
              <a:t>Ne pas laver, ne pas utiliser d’eau de Javel Nettoyage à sec professionnel </a:t>
            </a:r>
          </a:p>
          <a:p>
            <a:pPr marL="171450" indent="-171450">
              <a:buFont typeface="FuturaT" pitchFamily="34" charset="0"/>
              <a:buChar char="–"/>
            </a:pPr>
            <a:r>
              <a:rPr lang="fr-FR" sz="1000" dirty="0">
                <a:latin typeface="FuturaT" pitchFamily="34" charset="0"/>
              </a:rPr>
              <a:t>Repassage à basse température </a:t>
            </a:r>
          </a:p>
          <a:p>
            <a:pPr marL="171450" indent="-171450">
              <a:buFont typeface="FuturaT" pitchFamily="34" charset="0"/>
              <a:buChar char="–"/>
            </a:pPr>
            <a:r>
              <a:rPr lang="fr-FR" sz="1000" dirty="0">
                <a:solidFill>
                  <a:prstClr val="black"/>
                </a:solidFill>
                <a:latin typeface="FuturaT" pitchFamily="34" charset="0"/>
              </a:rPr>
              <a:t>Déboutonner avant le lavage ou le nettoyage à sec</a:t>
            </a:r>
          </a:p>
          <a:p>
            <a:pPr marL="171450" indent="-171450">
              <a:buFont typeface="FuturaT" pitchFamily="34" charset="0"/>
              <a:buChar char="–"/>
            </a:pPr>
            <a:r>
              <a:rPr lang="fr-FR" sz="1000" dirty="0">
                <a:solidFill>
                  <a:prstClr val="black"/>
                </a:solidFill>
                <a:latin typeface="FuturaT" pitchFamily="34" charset="0"/>
              </a:rPr>
              <a:t>Cuirs : confier à un spécialiste du cuir. Les pièces en cuir n’ont pas besoin d’être retirées pour le nettoyage à sec, mais doivent être nourries ensuite.</a:t>
            </a:r>
          </a:p>
          <a:p>
            <a:pPr marL="171450" indent="-171450">
              <a:buFont typeface="FuturaT" pitchFamily="34" charset="0"/>
              <a:buChar char="–"/>
            </a:pPr>
            <a:r>
              <a:rPr lang="fr-FR" sz="1000" dirty="0">
                <a:solidFill>
                  <a:prstClr val="black"/>
                </a:solidFill>
                <a:latin typeface="FuturaT" pitchFamily="34" charset="0"/>
              </a:rPr>
              <a:t>Broderies fragiles : confier à un spécialiste Haute Couture. Les broderies sont protégées et les pièces de prêt-à-porter lavées sur l’envers.</a:t>
            </a:r>
          </a:p>
          <a:p>
            <a:pPr lvl="0"/>
            <a:endParaRPr lang="fr-FR" sz="1000" dirty="0">
              <a:solidFill>
                <a:prstClr val="black"/>
              </a:solidFill>
              <a:latin typeface="FuturaT" pitchFamily="34" charset="0"/>
            </a:endParaRPr>
          </a:p>
          <a:p>
            <a:pPr lvl="0"/>
            <a:endParaRPr lang="fr-FR" sz="1000" dirty="0">
              <a:solidFill>
                <a:prstClr val="black"/>
              </a:solidFill>
              <a:latin typeface="FuturaT" pitchFamily="34" charset="0"/>
            </a:endParaRPr>
          </a:p>
          <a:p>
            <a:endParaRPr lang="fr-FR" sz="500" dirty="0">
              <a:solidFill>
                <a:schemeClr val="tx2"/>
              </a:solidFill>
              <a:latin typeface="FuturaT" pitchFamily="34" charset="0"/>
            </a:endParaRPr>
          </a:p>
          <a:p>
            <a:endParaRPr lang="fr-FR" sz="1000" dirty="0">
              <a:latin typeface="FuturaT" pitchFamily="34" charset="0"/>
            </a:endParaRPr>
          </a:p>
          <a:p>
            <a:endParaRPr lang="fr-FR" sz="1000" dirty="0">
              <a:latin typeface="FuturaT" pitchFamily="34" charset="0"/>
            </a:endParaRPr>
          </a:p>
        </p:txBody>
      </p:sp>
      <p:sp>
        <p:nvSpPr>
          <p:cNvPr id="13" name="Rectangle 12"/>
          <p:cNvSpPr/>
          <p:nvPr>
            <p:custDataLst>
              <p:tags r:id="rId4"/>
            </p:custDataLst>
          </p:nvPr>
        </p:nvSpPr>
        <p:spPr>
          <a:xfrm>
            <a:off x="4572000" y="271116"/>
            <a:ext cx="4542865" cy="12454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solidFill>
                  <a:schemeClr val="bg1"/>
                </a:solidFill>
                <a:latin typeface="FuturaT" pitchFamily="34" charset="0"/>
              </a:rPr>
              <a:t>ENTRETIEN</a:t>
            </a:r>
          </a:p>
        </p:txBody>
      </p:sp>
      <p:pic>
        <p:nvPicPr>
          <p:cNvPr id="14" name="Image 13"/>
          <p:cNvPicPr>
            <a:picLocks noChangeAspect="1"/>
          </p:cNvPicPr>
          <p:nvPr>
            <p:custDataLst>
              <p:tags r:id="rId5"/>
            </p:custDataLst>
          </p:nvPr>
        </p:nvPicPr>
        <p:blipFill>
          <a:blip r:embed="rId10" cstate="print">
            <a:extLst>
              <a:ext uri="{28A0092B-C50C-407E-A947-70E740481C1C}">
                <a14:useLocalDpi xmlns:a14="http://schemas.microsoft.com/office/drawing/2010/main" val="0"/>
              </a:ext>
            </a:extLst>
          </a:blip>
          <a:stretch>
            <a:fillRect/>
          </a:stretch>
        </p:blipFill>
        <p:spPr>
          <a:xfrm>
            <a:off x="6306727" y="486946"/>
            <a:ext cx="955919" cy="955919"/>
          </a:xfrm>
          <a:prstGeom prst="rect">
            <a:avLst/>
          </a:prstGeom>
        </p:spPr>
      </p:pic>
      <p:sp>
        <p:nvSpPr>
          <p:cNvPr id="16" name="ZoneTexte 15"/>
          <p:cNvSpPr txBox="1"/>
          <p:nvPr>
            <p:custDataLst>
              <p:tags r:id="rId6"/>
            </p:custDataLst>
          </p:nvPr>
        </p:nvSpPr>
        <p:spPr>
          <a:xfrm>
            <a:off x="251520" y="-16351"/>
            <a:ext cx="8892480" cy="276999"/>
          </a:xfrm>
          <a:prstGeom prst="rect">
            <a:avLst/>
          </a:prstGeom>
          <a:noFill/>
        </p:spPr>
        <p:txBody>
          <a:bodyPr wrap="square" rtlCol="0">
            <a:spAutoFit/>
          </a:bodyPr>
          <a:lstStyle/>
          <a:p>
            <a:pPr algn="ctr"/>
            <a:r>
              <a:rPr lang="fr-FR" sz="1200" dirty="0">
                <a:solidFill>
                  <a:srgbClr val="C00000"/>
                </a:solidFill>
                <a:latin typeface="FuturaTDem" pitchFamily="34" charset="0"/>
              </a:rPr>
              <a:t>LA DIFFÉRENCE XXX – PAP (tissu)</a:t>
            </a:r>
          </a:p>
        </p:txBody>
      </p:sp>
      <p:pic>
        <p:nvPicPr>
          <p:cNvPr id="18" name="Image 17"/>
          <p:cNvPicPr>
            <a:picLocks noChangeAspect="1"/>
          </p:cNvPicPr>
          <p:nvPr>
            <p:custDataLst>
              <p:tags r:id="rId7"/>
            </p:custDataLst>
          </p:nvPr>
        </p:nvPicPr>
        <p:blipFill>
          <a:blip r:embed="rId11" cstate="print">
            <a:extLst>
              <a:ext uri="{28A0092B-C50C-407E-A947-70E740481C1C}">
                <a14:useLocalDpi xmlns:a14="http://schemas.microsoft.com/office/drawing/2010/main" val="0"/>
              </a:ext>
            </a:extLst>
          </a:blip>
          <a:stretch>
            <a:fillRect/>
          </a:stretch>
        </p:blipFill>
        <p:spPr>
          <a:xfrm>
            <a:off x="1640775" y="462496"/>
            <a:ext cx="1469961" cy="980369"/>
          </a:xfrm>
          <a:prstGeom prst="rect">
            <a:avLst/>
          </a:prstGeom>
        </p:spPr>
      </p:pic>
    </p:spTree>
    <p:extLst>
      <p:ext uri="{BB962C8B-B14F-4D97-AF65-F5344CB8AC3E}">
        <p14:creationId xmlns:p14="http://schemas.microsoft.com/office/powerpoint/2010/main" val="3131429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2096</TotalTime>
  <Words>189</Words>
  <Application>Microsoft Office PowerPoint</Application>
  <PresentationFormat>Affichage à l'écran (4:3)</PresentationFormat>
  <Paragraphs>179</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FuturaT</vt:lpstr>
      <vt:lpstr>FuturaTDem</vt:lpstr>
      <vt:lpstr>Wingdings</vt:lpstr>
      <vt:lpstr>Thème Office</vt:lpstr>
      <vt:lpstr>Présentation PowerPoint</vt:lpstr>
      <vt:lpstr>Présentation PowerPoint</vt:lpstr>
    </vt:vector>
  </TitlesOfParts>
  <Company>Chanel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Chanel</dc:creator>
  <cp:lastModifiedBy>Flore Merbouh</cp:lastModifiedBy>
  <cp:revision>123</cp:revision>
  <cp:lastPrinted>2013-08-09T14:48:44Z</cp:lastPrinted>
  <dcterms:created xsi:type="dcterms:W3CDTF">2013-03-26T09:12:12Z</dcterms:created>
  <dcterms:modified xsi:type="dcterms:W3CDTF">2018-10-09T12:19:58Z</dcterms:modified>
</cp:coreProperties>
</file>