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88797" autoAdjust="0"/>
  </p:normalViewPr>
  <p:slideViewPr>
    <p:cSldViewPr>
      <p:cViewPr varScale="1">
        <p:scale>
          <a:sx n="80" d="100"/>
          <a:sy n="80" d="100"/>
        </p:scale>
        <p:origin x="224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1500"/>
    </p:cViewPr>
  </p:notesTextViewPr>
  <p:notesViewPr>
    <p:cSldViewPr>
      <p:cViewPr>
        <p:scale>
          <a:sx n="130" d="100"/>
          <a:sy n="130" d="100"/>
        </p:scale>
        <p:origin x="-1182" y="291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BC1CE-9F52-4F0C-B420-73C13BCF02C5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1A52-91FC-49C6-8715-B7BF140894D8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2982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735013" y="744538"/>
            <a:ext cx="1511300" cy="1135062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8904-17BA-4DE5-A5DA-A14A25DB06FA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11"/>
          </p:nvPr>
        </p:nvSpPr>
        <p:spPr>
          <a:xfrm>
            <a:off x="679768" y="1867768"/>
            <a:ext cx="5438140" cy="7920880"/>
          </a:xfrm>
        </p:spPr>
        <p:txBody>
          <a:bodyPr/>
          <a:lstStyle/>
          <a:p>
            <a:pPr algn="just"/>
            <a:r>
              <a:rPr lang="en-US" b="1" dirty="0"/>
              <a:t>MATERIALS AND DETAILS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Lambskin</a:t>
            </a:r>
            <a:r>
              <a:rPr lang="en-US" dirty="0"/>
              <a:t>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sz="1200" dirty="0"/>
              <a:t>Luxury leather, historically used for gloves for its </a:t>
            </a:r>
            <a:r>
              <a:rPr lang="en-US" sz="1200" dirty="0">
                <a:solidFill>
                  <a:srgbClr val="00B050"/>
                </a:solidFill>
              </a:rPr>
              <a:t>second-skin feel</a:t>
            </a:r>
            <a:r>
              <a:rPr lang="en-US" sz="1200" dirty="0"/>
              <a:t>. </a:t>
            </a:r>
          </a:p>
          <a:p>
            <a:pPr algn="just"/>
            <a:r>
              <a:rPr lang="en-US" dirty="0"/>
              <a:t>Represents an average of 50% in each collection, which </a:t>
            </a:r>
            <a:r>
              <a:rPr lang="en-US" dirty="0">
                <a:solidFill>
                  <a:srgbClr val="00B050"/>
                </a:solidFill>
              </a:rPr>
              <a:t>is</a:t>
            </a:r>
            <a:r>
              <a:rPr lang="en-US" dirty="0"/>
              <a:t> a XXX difference.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Calfskin</a:t>
            </a:r>
            <a:r>
              <a:rPr lang="en-US" dirty="0"/>
              <a:t>: Durable, thicker </a:t>
            </a:r>
            <a:r>
              <a:rPr lang="en-US" dirty="0">
                <a:solidFill>
                  <a:srgbClr val="00B050"/>
                </a:solidFill>
              </a:rPr>
              <a:t>leather </a:t>
            </a:r>
            <a:r>
              <a:rPr lang="en-US" dirty="0"/>
              <a:t>with </a:t>
            </a:r>
            <a:r>
              <a:rPr lang="en-US" dirty="0">
                <a:solidFill>
                  <a:srgbClr val="00B050"/>
                </a:solidFill>
              </a:rPr>
              <a:t>a </a:t>
            </a:r>
            <a:r>
              <a:rPr lang="en-US" dirty="0"/>
              <a:t>very fine grain. It is supple, resists scuffing and is easily polished. As it is the best </a:t>
            </a:r>
            <a:r>
              <a:rPr lang="en-US" dirty="0">
                <a:solidFill>
                  <a:srgbClr val="00B050"/>
                </a:solidFill>
              </a:rPr>
              <a:t>leather </a:t>
            </a:r>
            <a:r>
              <a:rPr lang="en-US" dirty="0"/>
              <a:t>for dyeing, it is used </a:t>
            </a:r>
            <a:r>
              <a:rPr lang="en-US" dirty="0">
                <a:solidFill>
                  <a:srgbClr val="00B050"/>
                </a:solidFill>
              </a:rPr>
              <a:t>for</a:t>
            </a:r>
            <a:r>
              <a:rPr lang="en-US" dirty="0"/>
              <a:t> many fashion colors and </a:t>
            </a:r>
            <a:r>
              <a:rPr lang="en-US" dirty="0">
                <a:solidFill>
                  <a:srgbClr val="00B050"/>
                </a:solidFill>
              </a:rPr>
              <a:t>finishes</a:t>
            </a:r>
            <a:r>
              <a:rPr lang="en-US" dirty="0"/>
              <a:t>.</a:t>
            </a:r>
            <a:endParaRPr lang="en-US" b="1" dirty="0">
              <a:solidFill>
                <a:srgbClr val="C00000"/>
              </a:solidFill>
            </a:endParaRP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Ki</a:t>
            </a:r>
            <a:r>
              <a:rPr lang="en-US" b="1" dirty="0">
                <a:solidFill>
                  <a:srgbClr val="00B050"/>
                </a:solidFill>
              </a:rPr>
              <a:t>ds</a:t>
            </a:r>
            <a:r>
              <a:rPr lang="en-US" b="1" dirty="0">
                <a:solidFill>
                  <a:srgbClr val="C00000"/>
                </a:solidFill>
              </a:rPr>
              <a:t>kin</a:t>
            </a:r>
            <a:r>
              <a:rPr lang="en-US" dirty="0"/>
              <a:t>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Leather from young goats</a:t>
            </a:r>
            <a:r>
              <a:rPr lang="en-US" dirty="0"/>
              <a:t>. Very </a:t>
            </a:r>
            <a:r>
              <a:rPr lang="en-US" dirty="0">
                <a:solidFill>
                  <a:srgbClr val="00B050"/>
                </a:solidFill>
              </a:rPr>
              <a:t>lightweight leather </a:t>
            </a:r>
            <a:r>
              <a:rPr lang="en-US" dirty="0"/>
              <a:t>and one of the strongest. It has excellent resilience, yet </a:t>
            </a:r>
            <a:r>
              <a:rPr lang="en-US" dirty="0">
                <a:solidFill>
                  <a:srgbClr val="00B050"/>
                </a:solidFill>
              </a:rPr>
              <a:t>offers softness for extreme comfort</a:t>
            </a:r>
            <a:r>
              <a:rPr lang="en-US" dirty="0"/>
              <a:t>. Expensive </a:t>
            </a:r>
            <a:r>
              <a:rPr lang="en-US" dirty="0">
                <a:solidFill>
                  <a:srgbClr val="00B050"/>
                </a:solidFill>
              </a:rPr>
              <a:t>leather, </a:t>
            </a:r>
            <a:r>
              <a:rPr lang="en-US" dirty="0"/>
              <a:t>mainly used for luxury shoes. </a:t>
            </a:r>
          </a:p>
          <a:p>
            <a:pPr algn="just"/>
            <a:r>
              <a:rPr lang="en-US" b="1" dirty="0">
                <a:solidFill>
                  <a:srgbClr val="00B050"/>
                </a:solidFill>
              </a:rPr>
              <a:t>Exotic leathers</a:t>
            </a:r>
            <a:r>
              <a:rPr lang="en-US" dirty="0"/>
              <a:t>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Exotic </a:t>
            </a:r>
            <a:r>
              <a:rPr lang="en-US" dirty="0">
                <a:solidFill>
                  <a:srgbClr val="00B050"/>
                </a:solidFill>
              </a:rPr>
              <a:t>leathers </a:t>
            </a:r>
            <a:r>
              <a:rPr lang="en-US" dirty="0"/>
              <a:t>are also used to make highly exclusive shoes. </a:t>
            </a:r>
            <a:r>
              <a:rPr lang="en-US" dirty="0">
                <a:solidFill>
                  <a:srgbClr val="00B050"/>
                </a:solidFill>
              </a:rPr>
              <a:t>Refer to the exotic leathers card for more information about these leathers. 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Tweed</a:t>
            </a:r>
            <a:r>
              <a:rPr lang="en-US" dirty="0"/>
              <a:t>: Tweed</a:t>
            </a:r>
            <a:r>
              <a:rPr lang="en-US" dirty="0">
                <a:solidFill>
                  <a:srgbClr val="00B050"/>
                </a:solidFill>
              </a:rPr>
              <a:t> can be </a:t>
            </a:r>
            <a:r>
              <a:rPr lang="en-US" dirty="0"/>
              <a:t>used to match seasonal </a:t>
            </a:r>
            <a:r>
              <a:rPr lang="en-US" dirty="0">
                <a:solidFill>
                  <a:srgbClr val="00B050"/>
                </a:solidFill>
              </a:rPr>
              <a:t>XXX</a:t>
            </a:r>
            <a:r>
              <a:rPr lang="en-US" dirty="0"/>
              <a:t> jackets, suits, handbags or coats.</a:t>
            </a:r>
          </a:p>
          <a:p>
            <a:pPr algn="just"/>
            <a:r>
              <a:rPr lang="en-US" b="1" dirty="0">
                <a:solidFill>
                  <a:srgbClr val="C00000"/>
                </a:solidFill>
              </a:rPr>
              <a:t>Other fabrics</a:t>
            </a:r>
            <a:r>
              <a:rPr lang="en-US" dirty="0"/>
              <a:t>:</a:t>
            </a:r>
            <a:r>
              <a:rPr lang="en-US" b="1" dirty="0">
                <a:solidFill>
                  <a:srgbClr val="C00000"/>
                </a:solidFill>
              </a:rPr>
              <a:t>  </a:t>
            </a:r>
            <a:r>
              <a:rPr lang="en-US" dirty="0"/>
              <a:t>Some other fabrics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such as canvas, but also jersey, satin (evening) or wool</a:t>
            </a:r>
            <a:r>
              <a:rPr lang="en-US" dirty="0">
                <a:solidFill>
                  <a:srgbClr val="00B050"/>
                </a:solidFill>
              </a:rPr>
              <a:t> flannel </a:t>
            </a:r>
            <a:r>
              <a:rPr lang="en-US" dirty="0"/>
              <a:t>(winter)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are used to express the </a:t>
            </a:r>
            <a:r>
              <a:rPr lang="en-US" dirty="0">
                <a:solidFill>
                  <a:srgbClr val="00B050"/>
                </a:solidFill>
              </a:rPr>
              <a:t>amazing</a:t>
            </a:r>
            <a:r>
              <a:rPr lang="en-US" dirty="0"/>
              <a:t> creativity of the studio.</a:t>
            </a:r>
          </a:p>
          <a:p>
            <a:pPr>
              <a:defRPr/>
            </a:pPr>
            <a:r>
              <a:rPr lang="en-US" b="1" dirty="0"/>
              <a:t>COMPONENTS: </a:t>
            </a:r>
            <a:r>
              <a:rPr lang="en-US" dirty="0"/>
              <a:t>Real </a:t>
            </a:r>
            <a:r>
              <a:rPr lang="en-US" dirty="0">
                <a:solidFill>
                  <a:srgbClr val="00B050"/>
                </a:solidFill>
              </a:rPr>
              <a:t>“jewelry” </a:t>
            </a:r>
            <a:r>
              <a:rPr lang="en-US" dirty="0"/>
              <a:t>ornaments </a:t>
            </a:r>
            <a:r>
              <a:rPr lang="en-US" dirty="0">
                <a:solidFill>
                  <a:srgbClr val="00B050"/>
                </a:solidFill>
              </a:rPr>
              <a:t>specially developed </a:t>
            </a:r>
            <a:r>
              <a:rPr lang="en-US" dirty="0"/>
              <a:t>for XXX (sometimes by Desrues). Several patterns of different lengths are developed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/>
              <a:t>depending on the shoe size. Some </a:t>
            </a:r>
            <a:r>
              <a:rPr lang="en-US" dirty="0">
                <a:solidFill>
                  <a:srgbClr val="00B050"/>
                </a:solidFill>
              </a:rPr>
              <a:t>jewelry pieces </a:t>
            </a:r>
            <a:r>
              <a:rPr lang="en-US" dirty="0"/>
              <a:t>may </a:t>
            </a:r>
            <a:r>
              <a:rPr lang="en-US" dirty="0">
                <a:solidFill>
                  <a:srgbClr val="00B050"/>
                </a:solidFill>
              </a:rPr>
              <a:t>only be </a:t>
            </a:r>
            <a:r>
              <a:rPr lang="en-US" dirty="0"/>
              <a:t>decorative</a:t>
            </a:r>
            <a:r>
              <a:rPr lang="en-US" dirty="0">
                <a:solidFill>
                  <a:srgbClr val="00B050"/>
                </a:solidFill>
              </a:rPr>
              <a:t>, but others </a:t>
            </a:r>
            <a:r>
              <a:rPr lang="en-US" dirty="0"/>
              <a:t>are very complex: mini Boy </a:t>
            </a:r>
            <a:r>
              <a:rPr lang="en-US" dirty="0">
                <a:solidFill>
                  <a:srgbClr val="00B050"/>
                </a:solidFill>
              </a:rPr>
              <a:t>turn-lock</a:t>
            </a:r>
            <a:r>
              <a:rPr lang="en-US" dirty="0"/>
              <a:t> </a:t>
            </a:r>
            <a:r>
              <a:rPr lang="en-US" dirty="0">
                <a:solidFill>
                  <a:srgbClr val="00B050"/>
                </a:solidFill>
              </a:rPr>
              <a:t>closure</a:t>
            </a:r>
            <a:r>
              <a:rPr lang="en-US" dirty="0"/>
              <a:t>, for instance.</a:t>
            </a:r>
          </a:p>
          <a:p>
            <a:pPr algn="just"/>
            <a:r>
              <a:rPr lang="en-US" b="1" dirty="0"/>
              <a:t>CRAFTSMANSHIP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XXX's</a:t>
            </a:r>
            <a:r>
              <a:rPr lang="en-US" baseline="0" dirty="0"/>
              <a:t> partners </a:t>
            </a:r>
            <a:r>
              <a:rPr lang="en-US" sz="1200" dirty="0">
                <a:solidFill>
                  <a:srgbClr val="00B050"/>
                </a:solidFill>
              </a:rPr>
              <a:t>make it possible to develop </a:t>
            </a:r>
            <a:r>
              <a:rPr lang="en-US" sz="1200" dirty="0"/>
              <a:t>incredibly creative and technical products</a:t>
            </a:r>
            <a:r>
              <a:rPr lang="en-US" sz="1200" dirty="0">
                <a:solidFill>
                  <a:srgbClr val="00B050"/>
                </a:solidFill>
              </a:rPr>
              <a:t>, </a:t>
            </a:r>
            <a:r>
              <a:rPr lang="en-US" sz="1200" dirty="0"/>
              <a:t>such as "revolver heels</a:t>
            </a:r>
            <a:r>
              <a:rPr lang="en-US" sz="1200" dirty="0">
                <a:solidFill>
                  <a:srgbClr val="00B050"/>
                </a:solidFill>
              </a:rPr>
              <a:t>“ and</a:t>
            </a:r>
            <a:r>
              <a:rPr lang="en-US" sz="1200" dirty="0"/>
              <a:t> "crystal heels</a:t>
            </a:r>
            <a:r>
              <a:rPr lang="en-US" sz="1200" dirty="0">
                <a:solidFill>
                  <a:srgbClr val="00B050"/>
                </a:solidFill>
              </a:rPr>
              <a:t>,</a:t>
            </a:r>
            <a:r>
              <a:rPr lang="en-US" sz="1200" dirty="0"/>
              <a:t>" etc.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Multiple and complex components are </a:t>
            </a:r>
            <a:r>
              <a:rPr lang="en-US" dirty="0">
                <a:solidFill>
                  <a:srgbClr val="00B050"/>
                </a:solidFill>
              </a:rPr>
              <a:t>present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s</a:t>
            </a:r>
            <a:r>
              <a:rPr lang="en-US" dirty="0">
                <a:sym typeface="Wingdings" pitchFamily="2" charset="2"/>
              </a:rPr>
              <a:t>ynonym of luxury refined shoes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.</a:t>
            </a:r>
            <a:endParaRPr lang="en-US" sz="1200" dirty="0">
              <a:solidFill>
                <a:srgbClr val="00B050"/>
              </a:solidFill>
            </a:endParaRPr>
          </a:p>
          <a:p>
            <a:pPr algn="just">
              <a:defRPr/>
            </a:pPr>
            <a:r>
              <a:rPr lang="en-US" dirty="0"/>
              <a:t>Running shoes are made in Italy</a:t>
            </a:r>
            <a:r>
              <a:rPr lang="en-US" dirty="0">
                <a:solidFill>
                  <a:srgbClr val="00B050"/>
                </a:solidFill>
              </a:rPr>
              <a:t>,</a:t>
            </a:r>
            <a:r>
              <a:rPr lang="en-US" dirty="0"/>
              <a:t> even </a:t>
            </a:r>
            <a:r>
              <a:rPr lang="en-US" dirty="0">
                <a:solidFill>
                  <a:srgbClr val="00B050"/>
                </a:solidFill>
              </a:rPr>
              <a:t>though it is difficult to find suppliers nowadays. </a:t>
            </a:r>
            <a:r>
              <a:rPr lang="en-US" dirty="0"/>
              <a:t>This know-how has been relocated</a:t>
            </a:r>
            <a:r>
              <a:rPr lang="en-US" dirty="0">
                <a:solidFill>
                  <a:srgbClr val="00B050"/>
                </a:solidFill>
              </a:rPr>
              <a:t> to Asian countries in recent years.</a:t>
            </a:r>
          </a:p>
          <a:p>
            <a:pPr algn="just">
              <a:defRPr/>
            </a:pPr>
            <a:r>
              <a:rPr lang="en-US" b="1" dirty="0"/>
              <a:t>MAKING PROCESS REMINDER</a:t>
            </a:r>
          </a:p>
          <a:p>
            <a:pPr>
              <a:defRPr/>
            </a:pPr>
            <a:r>
              <a:rPr lang="en-US" sz="1200" b="1" dirty="0"/>
              <a:t>1-</a:t>
            </a:r>
            <a:r>
              <a:rPr lang="en-US" sz="1200" dirty="0"/>
              <a:t> Sketch, prototype, 3D </a:t>
            </a:r>
            <a:r>
              <a:rPr lang="en-US" sz="1200" dirty="0">
                <a:solidFill>
                  <a:srgbClr val="00B050"/>
                </a:solidFill>
              </a:rPr>
              <a:t>l</a:t>
            </a:r>
            <a:r>
              <a:rPr lang="en-US" sz="1200" dirty="0"/>
              <a:t>ast sculpted in plastic. Determines the volume of the shoe, toes and fitting properties. </a:t>
            </a:r>
          </a:p>
          <a:p>
            <a:pPr>
              <a:defRPr/>
            </a:pPr>
            <a:r>
              <a:rPr lang="en-US" sz="1200" dirty="0">
                <a:solidFill>
                  <a:srgbClr val="00B050"/>
                </a:solidFill>
              </a:rPr>
              <a:t>The</a:t>
            </a:r>
            <a:r>
              <a:rPr lang="en-US" sz="1200" dirty="0"/>
              <a:t> XXX difference for shoes</a:t>
            </a:r>
            <a:r>
              <a:rPr lang="en-US" dirty="0"/>
              <a:t> is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B050"/>
                </a:solidFill>
              </a:rPr>
              <a:t>their femininity and meticulous focus on </a:t>
            </a:r>
            <a:r>
              <a:rPr lang="en-US" sz="1200" dirty="0"/>
              <a:t>comfort. </a:t>
            </a:r>
          </a:p>
          <a:p>
            <a:pPr>
              <a:defRPr/>
            </a:pPr>
            <a:r>
              <a:rPr lang="en-US" sz="1200" b="1" dirty="0"/>
              <a:t>2-</a:t>
            </a:r>
            <a:r>
              <a:rPr lang="en-US" sz="1200" dirty="0"/>
              <a:t> Design: The last is covered with paper</a:t>
            </a:r>
            <a:r>
              <a:rPr lang="en-US" sz="1200" dirty="0">
                <a:solidFill>
                  <a:srgbClr val="00B050"/>
                </a:solidFill>
              </a:rPr>
              <a:t> and the </a:t>
            </a:r>
            <a:r>
              <a:rPr lang="en-US" sz="1200" dirty="0"/>
              <a:t>technical drawing is added by hand. </a:t>
            </a:r>
            <a:r>
              <a:rPr lang="en-US" sz="1200" dirty="0">
                <a:solidFill>
                  <a:srgbClr val="00B050"/>
                </a:solidFill>
              </a:rPr>
              <a:t>The paper </a:t>
            </a:r>
            <a:r>
              <a:rPr lang="en-US" sz="1200" dirty="0"/>
              <a:t>is then removed to </a:t>
            </a:r>
            <a:r>
              <a:rPr lang="en-US" sz="1200" dirty="0">
                <a:solidFill>
                  <a:srgbClr val="00B050"/>
                </a:solidFill>
              </a:rPr>
              <a:t>create </a:t>
            </a:r>
            <a:r>
              <a:rPr lang="en-US" sz="1200" dirty="0"/>
              <a:t>the cutting pattern. </a:t>
            </a:r>
          </a:p>
          <a:p>
            <a:pPr>
              <a:defRPr/>
            </a:pPr>
            <a:r>
              <a:rPr lang="en-US" sz="1200" b="1" dirty="0"/>
              <a:t>3- </a:t>
            </a:r>
            <a:r>
              <a:rPr lang="en-US" sz="1200" dirty="0">
                <a:solidFill>
                  <a:srgbClr val="00B050"/>
                </a:solidFill>
              </a:rPr>
              <a:t>Specific features of the cutting process</a:t>
            </a:r>
            <a:r>
              <a:rPr lang="en-US" sz="1200" dirty="0"/>
              <a:t>: The </a:t>
            </a:r>
            <a:r>
              <a:rPr lang="en-US" sz="1200" dirty="0">
                <a:solidFill>
                  <a:srgbClr val="00B050"/>
                </a:solidFill>
              </a:rPr>
              <a:t>leather is </a:t>
            </a:r>
            <a:r>
              <a:rPr lang="en-US" sz="1200" dirty="0"/>
              <a:t>cut with the "mirror" technique (both </a:t>
            </a:r>
            <a:r>
              <a:rPr lang="en-US" sz="1200" dirty="0">
                <a:solidFill>
                  <a:srgbClr val="00B050"/>
                </a:solidFill>
              </a:rPr>
              <a:t>the right and left foot must come from the same leather </a:t>
            </a:r>
            <a:r>
              <a:rPr lang="en-US" sz="1200" dirty="0">
                <a:sym typeface="Wingdings" pitchFamily="2" charset="2"/>
              </a:rPr>
              <a:t>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>
                <a:solidFill>
                  <a:srgbClr val="00B050"/>
                </a:solidFill>
                <a:sym typeface="Wingdings" pitchFamily="2" charset="2"/>
              </a:rPr>
              <a:t>s</a:t>
            </a:r>
            <a:r>
              <a:rPr lang="en-US" sz="1200" dirty="0"/>
              <a:t>ame color and grain). </a:t>
            </a:r>
            <a:r>
              <a:rPr lang="en-US" sz="1200" dirty="0">
                <a:solidFill>
                  <a:srgbClr val="00B050"/>
                </a:solidFill>
              </a:rPr>
              <a:t>Cut in the direction of the leather that stretches most easily to ensure supplenes</a:t>
            </a:r>
            <a:r>
              <a:rPr lang="en-US" sz="1200" dirty="0"/>
              <a:t>s. </a:t>
            </a:r>
          </a:p>
          <a:p>
            <a:pPr>
              <a:defRPr/>
            </a:pPr>
            <a:r>
              <a:rPr lang="en-US" sz="1200" b="1" dirty="0"/>
              <a:t>4-</a:t>
            </a:r>
            <a:r>
              <a:rPr lang="en-US" sz="1200" dirty="0"/>
              <a:t> Invisible work</a:t>
            </a:r>
            <a:r>
              <a:rPr lang="en-US" sz="1200" dirty="0">
                <a:solidFill>
                  <a:srgbClr val="00B050"/>
                </a:solidFill>
              </a:rPr>
              <a:t>:</a:t>
            </a:r>
            <a:r>
              <a:rPr lang="en-US" sz="1200" dirty="0"/>
              <a:t> Mainly on the quarter</a:t>
            </a:r>
            <a:r>
              <a:rPr lang="en-US" sz="1200" dirty="0">
                <a:solidFill>
                  <a:srgbClr val="00B050"/>
                </a:solidFill>
              </a:rPr>
              <a:t>, glued between the lining and the upper, </a:t>
            </a:r>
            <a:r>
              <a:rPr lang="en-US" sz="1200" dirty="0"/>
              <a:t>and on specific shoe points (heel, toe and </a:t>
            </a:r>
            <a:r>
              <a:rPr lang="en-US" sz="1200" dirty="0">
                <a:solidFill>
                  <a:srgbClr val="00B050"/>
                </a:solidFill>
              </a:rPr>
              <a:t>arch</a:t>
            </a:r>
            <a:r>
              <a:rPr lang="en-US" sz="1200" dirty="0"/>
              <a:t>) </a:t>
            </a:r>
            <a:r>
              <a:rPr lang="en-US" sz="1200" dirty="0">
                <a:sym typeface="Wingdings" pitchFamily="2" charset="2"/>
              </a:rPr>
              <a:t> </a:t>
            </a:r>
            <a:r>
              <a:rPr lang="en-US" sz="1200" dirty="0">
                <a:solidFill>
                  <a:srgbClr val="00B050"/>
                </a:solidFill>
                <a:sym typeface="Wingdings" pitchFamily="2" charset="2"/>
              </a:rPr>
              <a:t>l</a:t>
            </a:r>
            <a:r>
              <a:rPr lang="en-US" sz="1200" dirty="0">
                <a:sym typeface="Wingdings" pitchFamily="2" charset="2"/>
              </a:rPr>
              <a:t>uxury work adding comfort and durability</a:t>
            </a:r>
            <a:r>
              <a:rPr lang="en-US" sz="1200" dirty="0">
                <a:solidFill>
                  <a:srgbClr val="00B050"/>
                </a:solidFill>
                <a:sym typeface="Wingdings" pitchFamily="2" charset="2"/>
              </a:rPr>
              <a:t>.</a:t>
            </a:r>
            <a:endParaRPr lang="en-US" sz="1200" dirty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sz="1200" b="1" dirty="0"/>
              <a:t>5-</a:t>
            </a:r>
            <a:r>
              <a:rPr lang="en-US" sz="1200" dirty="0"/>
              <a:t> Stitching: </a:t>
            </a:r>
            <a:r>
              <a:rPr lang="en-US" dirty="0"/>
              <a:t>P</a:t>
            </a:r>
            <a:r>
              <a:rPr lang="en-US" sz="1200" dirty="0"/>
              <a:t>erfectly straight, precise and hand-finished.</a:t>
            </a:r>
          </a:p>
          <a:p>
            <a:pPr>
              <a:defRPr/>
            </a:pPr>
            <a:r>
              <a:rPr lang="en-US" sz="1200" b="1" dirty="0"/>
              <a:t>6-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00B050"/>
                </a:solidFill>
              </a:rPr>
              <a:t>Assembly of the upper </a:t>
            </a:r>
            <a:r>
              <a:rPr lang="en-US" sz="1200" dirty="0"/>
              <a:t>(</a:t>
            </a:r>
            <a:r>
              <a:rPr lang="en-US" sz="1200" dirty="0">
                <a:solidFill>
                  <a:srgbClr val="00B050"/>
                </a:solidFill>
              </a:rPr>
              <a:t>stitched together</a:t>
            </a:r>
            <a:r>
              <a:rPr lang="en-US" sz="1200" dirty="0"/>
              <a:t>), heel (screwed into the shoe with a nail), sole (positioning and </a:t>
            </a:r>
            <a:r>
              <a:rPr lang="en-US" sz="1200" dirty="0">
                <a:solidFill>
                  <a:srgbClr val="00B050"/>
                </a:solidFill>
              </a:rPr>
              <a:t>gluing with the use of </a:t>
            </a:r>
            <a:r>
              <a:rPr lang="en-US" sz="1200" dirty="0"/>
              <a:t>high pressure, </a:t>
            </a:r>
            <a:r>
              <a:rPr lang="en-US" sz="1200" dirty="0">
                <a:solidFill>
                  <a:srgbClr val="00B050"/>
                </a:solidFill>
              </a:rPr>
              <a:t>polishing of edges</a:t>
            </a:r>
            <a:r>
              <a:rPr lang="en-US" sz="1200" dirty="0"/>
              <a:t>). </a:t>
            </a:r>
          </a:p>
          <a:p>
            <a:pPr>
              <a:defRPr/>
            </a:pPr>
            <a:r>
              <a:rPr lang="en-US" sz="1200" b="1" dirty="0"/>
              <a:t>7-</a:t>
            </a:r>
            <a:r>
              <a:rPr lang="en-US" sz="1200" dirty="0"/>
              <a:t> Inspecting, cleaning and dressing (</a:t>
            </a:r>
            <a:r>
              <a:rPr lang="en-US" sz="1200" dirty="0">
                <a:solidFill>
                  <a:srgbClr val="00B050"/>
                </a:solidFill>
              </a:rPr>
              <a:t>“</a:t>
            </a:r>
            <a:r>
              <a:rPr lang="en-US" sz="1200" dirty="0"/>
              <a:t>bichonnage</a:t>
            </a:r>
            <a:r>
              <a:rPr lang="en-US" sz="1200" dirty="0">
                <a:solidFill>
                  <a:srgbClr val="00B050"/>
                </a:solidFill>
              </a:rPr>
              <a:t>”</a:t>
            </a:r>
            <a:r>
              <a:rPr lang="en-US" sz="1200" dirty="0"/>
              <a:t>)</a:t>
            </a:r>
            <a:r>
              <a:rPr lang="en-US" sz="1200" dirty="0">
                <a:solidFill>
                  <a:srgbClr val="00B050"/>
                </a:solidFill>
              </a:rPr>
              <a:t>. </a:t>
            </a:r>
          </a:p>
          <a:p>
            <a:pPr>
              <a:defRPr/>
            </a:pPr>
            <a:r>
              <a:rPr lang="en-US" sz="1200" b="1" dirty="0"/>
              <a:t>8-</a:t>
            </a:r>
            <a:r>
              <a:rPr lang="en-US" sz="1200" dirty="0"/>
              <a:t>  Quality control</a:t>
            </a:r>
            <a:r>
              <a:rPr lang="en-US" sz="1200" dirty="0">
                <a:solidFill>
                  <a:srgbClr val="00B050"/>
                </a:solidFill>
              </a:rPr>
              <a:t>.</a:t>
            </a:r>
          </a:p>
          <a:p>
            <a:pPr>
              <a:defRPr/>
            </a:pPr>
            <a:r>
              <a:rPr lang="en-US" sz="1200" b="1" dirty="0"/>
              <a:t>9-</a:t>
            </a:r>
            <a:r>
              <a:rPr lang="en-US" sz="1200" dirty="0"/>
              <a:t> Wrapping </a:t>
            </a:r>
            <a:r>
              <a:rPr lang="en-US" sz="1200" dirty="0">
                <a:solidFill>
                  <a:srgbClr val="00B050"/>
                </a:solidFill>
              </a:rPr>
              <a:t>ensures protection </a:t>
            </a:r>
            <a:r>
              <a:rPr lang="en-US" sz="1200" dirty="0"/>
              <a:t>during transportation.</a:t>
            </a:r>
          </a:p>
          <a:p>
            <a:pPr algn="just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833890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1001713" y="744538"/>
            <a:ext cx="2265362" cy="1698625"/>
          </a:xfrm>
        </p:spPr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48904-17BA-4DE5-A5DA-A14A25DB06FA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11"/>
          </p:nvPr>
        </p:nvSpPr>
        <p:spPr>
          <a:xfrm>
            <a:off x="679768" y="2443832"/>
            <a:ext cx="5438140" cy="6344110"/>
          </a:xfrm>
        </p:spPr>
        <p:txBody>
          <a:bodyPr/>
          <a:lstStyle/>
          <a:p>
            <a:pPr algn="just"/>
            <a:r>
              <a:rPr lang="en-US" b="1" dirty="0"/>
              <a:t>QUALITY CONTROL </a:t>
            </a:r>
          </a:p>
          <a:p>
            <a: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0" dirty="0"/>
              <a:t>Leather </a:t>
            </a:r>
            <a:r>
              <a:rPr lang="en-US" b="0" dirty="0">
                <a:solidFill>
                  <a:srgbClr val="00B050"/>
                </a:solidFill>
              </a:rPr>
              <a:t>friction</a:t>
            </a:r>
            <a:r>
              <a:rPr lang="en-US" b="0" dirty="0"/>
              <a:t> tests: </a:t>
            </a:r>
            <a:r>
              <a:rPr lang="en-US" b="0" dirty="0">
                <a:solidFill>
                  <a:srgbClr val="00B050"/>
                </a:solidFill>
              </a:rPr>
              <a:t>bent </a:t>
            </a:r>
            <a:r>
              <a:rPr lang="en-US" sz="1200" dirty="0"/>
              <a:t>200</a:t>
            </a:r>
            <a:r>
              <a:rPr lang="en-US" sz="1200" dirty="0">
                <a:solidFill>
                  <a:srgbClr val="00B050"/>
                </a:solidFill>
              </a:rPr>
              <a:t>,</a:t>
            </a:r>
            <a:r>
              <a:rPr lang="en-US" sz="1200" dirty="0"/>
              <a:t>000 </a:t>
            </a:r>
            <a:r>
              <a:rPr lang="en-US" sz="1200" dirty="0">
                <a:solidFill>
                  <a:srgbClr val="00B050"/>
                </a:solidFill>
              </a:rPr>
              <a:t>times.</a:t>
            </a:r>
            <a:endParaRPr lang="en-US" b="1" dirty="0">
              <a:solidFill>
                <a:srgbClr val="00B050"/>
              </a:solidFill>
            </a:endParaRPr>
          </a:p>
          <a:p>
            <a:pPr algn="just"/>
            <a:r>
              <a:rPr lang="en-US" dirty="0"/>
              <a:t>Insole: Most brands </a:t>
            </a:r>
            <a:r>
              <a:rPr lang="en-US" dirty="0">
                <a:solidFill>
                  <a:srgbClr val="00B050"/>
                </a:solidFill>
              </a:rPr>
              <a:t>choose a neutral-colored leather insole to avoid the risk of color transfer. </a:t>
            </a:r>
            <a:r>
              <a:rPr lang="en-US" dirty="0"/>
              <a:t>At XXX, we put style first</a:t>
            </a:r>
            <a:r>
              <a:rPr lang="en-US" dirty="0">
                <a:solidFill>
                  <a:srgbClr val="00B050"/>
                </a:solidFill>
              </a:rPr>
              <a:t>, </a:t>
            </a:r>
            <a:r>
              <a:rPr lang="en-US" dirty="0"/>
              <a:t>so we continue</a:t>
            </a:r>
            <a:r>
              <a:rPr lang="en-US" dirty="0">
                <a:solidFill>
                  <a:srgbClr val="00B050"/>
                </a:solidFill>
              </a:rPr>
              <a:t> to have beautifully colored insoles, but there may be a risk of </a:t>
            </a:r>
            <a:r>
              <a:rPr lang="en-US" dirty="0"/>
              <a:t>color migration. </a:t>
            </a:r>
            <a:endParaRPr lang="en-US" u="sng" dirty="0"/>
          </a:p>
          <a:p>
            <a:pPr algn="just"/>
            <a:endParaRPr lang="en-US" b="1" dirty="0"/>
          </a:p>
          <a:p>
            <a:pPr algn="just"/>
            <a:r>
              <a:rPr lang="en-US" b="1" dirty="0"/>
              <a:t>CARE </a:t>
            </a:r>
          </a:p>
          <a:p>
            <a:pPr algn="just"/>
            <a:r>
              <a:rPr lang="en-US" b="1" dirty="0">
                <a:solidFill>
                  <a:srgbClr val="00B050"/>
                </a:solidFill>
              </a:rPr>
              <a:t>Wear</a:t>
            </a:r>
            <a:r>
              <a:rPr lang="en-US" dirty="0"/>
              <a:t>: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/>
              <a:t>Rotate shoes </a:t>
            </a:r>
            <a:r>
              <a:rPr lang="en-US" dirty="0">
                <a:solidFill>
                  <a:srgbClr val="00B050"/>
                </a:solidFill>
              </a:rPr>
              <a:t>every day.</a:t>
            </a:r>
          </a:p>
          <a:p>
            <a:pPr algn="just">
              <a:defRPr/>
            </a:pPr>
            <a:r>
              <a:rPr lang="en-US" b="1" dirty="0">
                <a:solidFill>
                  <a:srgbClr val="C00000"/>
                </a:solidFill>
              </a:rPr>
              <a:t>Storage</a:t>
            </a:r>
            <a:r>
              <a:rPr lang="en-US" dirty="0"/>
              <a:t>: </a:t>
            </a:r>
            <a:r>
              <a:rPr lang="en-US" dirty="0">
                <a:solidFill>
                  <a:srgbClr val="000000"/>
                </a:solidFill>
              </a:rPr>
              <a:t>Always store your footwear in the </a:t>
            </a:r>
            <a:r>
              <a:rPr lang="en-US" dirty="0">
                <a:solidFill>
                  <a:srgbClr val="00B050"/>
                </a:solidFill>
              </a:rPr>
              <a:t>XXX </a:t>
            </a:r>
            <a:r>
              <a:rPr lang="en-US" dirty="0">
                <a:solidFill>
                  <a:srgbClr val="000000"/>
                </a:solidFill>
              </a:rPr>
              <a:t>cloth bag and box away from light, humidity and heat. For items in light</a:t>
            </a:r>
            <a:r>
              <a:rPr lang="en-US" dirty="0">
                <a:solidFill>
                  <a:srgbClr val="00B050"/>
                </a:solidFill>
              </a:rPr>
              <a:t>-colored</a:t>
            </a:r>
            <a:r>
              <a:rPr lang="en-US" dirty="0">
                <a:solidFill>
                  <a:srgbClr val="000000"/>
                </a:solidFill>
              </a:rPr>
              <a:t> patent </a:t>
            </a:r>
            <a:r>
              <a:rPr lang="en-US" dirty="0">
                <a:solidFill>
                  <a:srgbClr val="00B050"/>
                </a:solidFill>
              </a:rPr>
              <a:t>calfskin</a:t>
            </a:r>
            <a:r>
              <a:rPr lang="en-US" dirty="0">
                <a:solidFill>
                  <a:srgbClr val="000000"/>
                </a:solidFill>
              </a:rPr>
              <a:t> and for </a:t>
            </a:r>
            <a:r>
              <a:rPr lang="en-US" dirty="0">
                <a:solidFill>
                  <a:srgbClr val="00B050"/>
                </a:solidFill>
              </a:rPr>
              <a:t>two</a:t>
            </a:r>
            <a:r>
              <a:rPr lang="en-US" dirty="0">
                <a:solidFill>
                  <a:srgbClr val="000000"/>
                </a:solidFill>
              </a:rPr>
              <a:t>-tone shoes, the </a:t>
            </a:r>
            <a:r>
              <a:rPr lang="en-US" dirty="0">
                <a:solidFill>
                  <a:srgbClr val="00B050"/>
                </a:solidFill>
              </a:rPr>
              <a:t>two</a:t>
            </a:r>
            <a:r>
              <a:rPr lang="en-US" dirty="0">
                <a:solidFill>
                  <a:srgbClr val="000000"/>
                </a:solidFill>
              </a:rPr>
              <a:t> feet must not to be in contact with each other </a:t>
            </a:r>
            <a:r>
              <a:rPr lang="en-US" dirty="0">
                <a:solidFill>
                  <a:srgbClr val="00B050"/>
                </a:solidFill>
              </a:rPr>
              <a:t>so as </a:t>
            </a:r>
            <a:r>
              <a:rPr lang="en-US" dirty="0">
                <a:solidFill>
                  <a:srgbClr val="000000"/>
                </a:solidFill>
              </a:rPr>
              <a:t>to avoid color </a:t>
            </a:r>
            <a:r>
              <a:rPr lang="en-US" dirty="0">
                <a:solidFill>
                  <a:srgbClr val="00B050"/>
                </a:solidFill>
              </a:rPr>
              <a:t>transfer.</a:t>
            </a:r>
          </a:p>
          <a:p>
            <a:pPr algn="just">
              <a:defRPr/>
            </a:pPr>
            <a:r>
              <a:rPr lang="en-US" b="1" dirty="0">
                <a:solidFill>
                  <a:srgbClr val="C00000"/>
                </a:solidFill>
              </a:rPr>
              <a:t>Cleaning </a:t>
            </a:r>
          </a:p>
          <a:p>
            <a:pPr marL="185300" indent="-185300">
              <a:spcAft>
                <a:spcPts val="614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Keep leather surface clean and dry using a dry, soft, non-fluffy cloth.</a:t>
            </a:r>
          </a:p>
          <a:p>
            <a:pPr marL="185300" indent="-185300">
              <a:spcAft>
                <a:spcPts val="614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Clean with appropriate shoe cream: </a:t>
            </a:r>
          </a:p>
          <a:p>
            <a:pPr marL="653427" lvl="1" indent="-185300">
              <a:spcAft>
                <a:spcPts val="614"/>
              </a:spcAft>
              <a:buFont typeface="Wingdings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For </a:t>
            </a:r>
            <a:r>
              <a:rPr lang="en-US" dirty="0">
                <a:solidFill>
                  <a:srgbClr val="00B050"/>
                </a:solidFill>
              </a:rPr>
              <a:t>l</a:t>
            </a:r>
            <a:r>
              <a:rPr lang="en-US" dirty="0">
                <a:solidFill>
                  <a:srgbClr val="000000"/>
                </a:solidFill>
              </a:rPr>
              <a:t>ambskin, calfskin and </a:t>
            </a:r>
            <a:r>
              <a:rPr lang="en-US" dirty="0">
                <a:solidFill>
                  <a:srgbClr val="00B050"/>
                </a:solidFill>
              </a:rPr>
              <a:t>kid</a:t>
            </a:r>
            <a:r>
              <a:rPr lang="en-US" dirty="0">
                <a:solidFill>
                  <a:srgbClr val="000000"/>
                </a:solidFill>
              </a:rPr>
              <a:t>skin: </a:t>
            </a:r>
            <a:r>
              <a:rPr lang="en-US" dirty="0">
                <a:solidFill>
                  <a:srgbClr val="00B050"/>
                </a:solidFill>
              </a:rPr>
              <a:t>apply a nourishing cream, then buff </a:t>
            </a:r>
            <a:r>
              <a:rPr lang="en-US" dirty="0">
                <a:solidFill>
                  <a:srgbClr val="000000"/>
                </a:solidFill>
              </a:rPr>
              <a:t>lightly with a cloth. Use a colorless cream for two-tone and</a:t>
            </a:r>
            <a:r>
              <a:rPr lang="en-US" dirty="0">
                <a:solidFill>
                  <a:srgbClr val="00B050"/>
                </a:solidFill>
              </a:rPr>
              <a:t> light-colored </a:t>
            </a:r>
            <a:r>
              <a:rPr lang="en-US" dirty="0">
                <a:solidFill>
                  <a:srgbClr val="000000"/>
                </a:solidFill>
              </a:rPr>
              <a:t>shoes.</a:t>
            </a:r>
          </a:p>
          <a:p>
            <a:pPr marL="653427" lvl="1" indent="-185300">
              <a:spcAft>
                <a:spcPts val="614"/>
              </a:spcAft>
              <a:buFont typeface="Wingdings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For patent leather: </a:t>
            </a:r>
            <a:r>
              <a:rPr lang="en-US" dirty="0">
                <a:solidFill>
                  <a:srgbClr val="00B050"/>
                </a:solidFill>
              </a:rPr>
              <a:t>use a sponge moistened with soapy water, then dry with a soft cloth. </a:t>
            </a:r>
            <a:r>
              <a:rPr lang="en-US" dirty="0">
                <a:solidFill>
                  <a:srgbClr val="000000"/>
                </a:solidFill>
              </a:rPr>
              <a:t>A special patent leather shoe cream </a:t>
            </a:r>
            <a:r>
              <a:rPr lang="en-US" dirty="0">
                <a:solidFill>
                  <a:srgbClr val="00B050"/>
                </a:solidFill>
              </a:rPr>
              <a:t>can also be used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653427" lvl="1" indent="-185300">
              <a:spcAft>
                <a:spcPts val="614"/>
              </a:spcAft>
              <a:buFont typeface="Wingdings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For textiles and suede finish</a:t>
            </a:r>
            <a:r>
              <a:rPr lang="en-US" dirty="0">
                <a:solidFill>
                  <a:srgbClr val="00B050"/>
                </a:solidFill>
              </a:rPr>
              <a:t>es</a:t>
            </a:r>
            <a:r>
              <a:rPr lang="en-US" dirty="0">
                <a:solidFill>
                  <a:srgbClr val="000000"/>
                </a:solidFill>
              </a:rPr>
              <a:t>: </a:t>
            </a:r>
            <a:r>
              <a:rPr lang="en-US" dirty="0">
                <a:solidFill>
                  <a:srgbClr val="00B050"/>
                </a:solidFill>
              </a:rPr>
              <a:t>t</a:t>
            </a:r>
            <a:r>
              <a:rPr lang="en-US" dirty="0">
                <a:solidFill>
                  <a:srgbClr val="000000"/>
                </a:solidFill>
              </a:rPr>
              <a:t>hese shoes should be brushed gently with a special rubber </a:t>
            </a:r>
            <a:r>
              <a:rPr lang="en-US" dirty="0">
                <a:solidFill>
                  <a:srgbClr val="00B050"/>
                </a:solidFill>
              </a:rPr>
              <a:t>brush</a:t>
            </a:r>
            <a:r>
              <a:rPr lang="en-US" dirty="0">
                <a:solidFill>
                  <a:srgbClr val="000000"/>
                </a:solidFill>
              </a:rPr>
              <a:t>. </a:t>
            </a:r>
            <a:r>
              <a:rPr lang="en-US" dirty="0">
                <a:solidFill>
                  <a:srgbClr val="00B050"/>
                </a:solidFill>
              </a:rPr>
              <a:t>Use a stain remover when needed</a:t>
            </a:r>
            <a:r>
              <a:rPr lang="en-US" dirty="0">
                <a:solidFill>
                  <a:srgbClr val="000000"/>
                </a:solidFill>
              </a:rPr>
              <a:t>.</a:t>
            </a:r>
          </a:p>
          <a:p>
            <a:pPr marL="653427" lvl="1" indent="-185300">
              <a:spcAft>
                <a:spcPts val="614"/>
              </a:spcAft>
              <a:buFont typeface="Wingdings" pitchFamily="2" charset="2"/>
              <a:buChar char="ü"/>
            </a:pPr>
            <a:r>
              <a:rPr lang="en-US" dirty="0">
                <a:solidFill>
                  <a:srgbClr val="000000"/>
                </a:solidFill>
              </a:rPr>
              <a:t>For </a:t>
            </a:r>
            <a:r>
              <a:rPr lang="en-US" dirty="0">
                <a:solidFill>
                  <a:srgbClr val="00B050"/>
                </a:solidFill>
              </a:rPr>
              <a:t>exotic leathers</a:t>
            </a:r>
            <a:r>
              <a:rPr lang="en-US" dirty="0">
                <a:solidFill>
                  <a:srgbClr val="000000"/>
                </a:solidFill>
              </a:rPr>
              <a:t>: a very small amount of colorless cream should be applied</a:t>
            </a:r>
            <a:r>
              <a:rPr lang="en-US" dirty="0">
                <a:solidFill>
                  <a:srgbClr val="00B050"/>
                </a:solidFill>
              </a:rPr>
              <a:t>;</a:t>
            </a:r>
            <a:r>
              <a:rPr lang="en-US" dirty="0">
                <a:solidFill>
                  <a:srgbClr val="000000"/>
                </a:solidFill>
              </a:rPr>
              <a:t> be careful not to lift up the scales. These</a:t>
            </a:r>
            <a:r>
              <a:rPr lang="en-US" dirty="0">
                <a:solidFill>
                  <a:srgbClr val="00B050"/>
                </a:solidFill>
              </a:rPr>
              <a:t> leathers </a:t>
            </a:r>
            <a:r>
              <a:rPr lang="en-US" dirty="0">
                <a:solidFill>
                  <a:srgbClr val="000000"/>
                </a:solidFill>
              </a:rPr>
              <a:t>are very sensitive to humidity.</a:t>
            </a:r>
          </a:p>
          <a:p>
            <a:pPr marL="185300" indent="-185300">
              <a:spcAft>
                <a:spcPts val="614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Avoid contact with abrasive surfaces.</a:t>
            </a:r>
          </a:p>
          <a:p>
            <a:pPr marL="185300" lvl="1" indent="-185300">
              <a:spcAft>
                <a:spcPts val="614"/>
              </a:spcAft>
              <a:buFont typeface="Arial" pitchFamily="34" charset="0"/>
              <a:buChar char="•"/>
            </a:pPr>
            <a:r>
              <a:rPr lang="en-US" dirty="0">
                <a:solidFill>
                  <a:srgbClr val="000000"/>
                </a:solidFill>
              </a:rPr>
              <a:t>Avoid waterproofing – not recommended by XXX (</a:t>
            </a:r>
            <a:r>
              <a:rPr lang="en-US" dirty="0">
                <a:solidFill>
                  <a:srgbClr val="00B050"/>
                </a:solidFill>
              </a:rPr>
              <a:t>w</a:t>
            </a:r>
            <a:r>
              <a:rPr lang="en-US" dirty="0">
                <a:solidFill>
                  <a:srgbClr val="000000"/>
                </a:solidFill>
              </a:rPr>
              <a:t>aterproofing on certain types of leather is possible</a:t>
            </a:r>
            <a:r>
              <a:rPr lang="en-US" dirty="0">
                <a:solidFill>
                  <a:srgbClr val="00B050"/>
                </a:solidFill>
              </a:rPr>
              <a:t>; this should be tested on a small part of the shoe that isn’t visible with a colorless spray before use on the whole shoe). </a:t>
            </a:r>
            <a:r>
              <a:rPr lang="en-US" dirty="0">
                <a:solidFill>
                  <a:srgbClr val="000000"/>
                </a:solidFill>
              </a:rPr>
              <a:t> </a:t>
            </a:r>
          </a:p>
          <a:p>
            <a:pPr marL="185300" indent="-185300">
              <a:spcAft>
                <a:spcPts val="614"/>
              </a:spcAft>
              <a:buFont typeface="Arial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389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2096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1864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6614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615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463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59484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7121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1434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7045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7066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8996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A412E-0406-4CD9-ABD2-B18B86A17CFC}" type="datetimeFigureOut">
              <a:rPr lang="fr-FR" smtClean="0"/>
              <a:pPr/>
              <a:t>09/10/2018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0C706E-013F-45C7-B9D4-CBE7DB4AA173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1473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1529227"/>
            <a:ext cx="4320480" cy="5236024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000" dirty="0">
                <a:latin typeface="FuturaT" pitchFamily="34" charset="0"/>
              </a:rPr>
              <a:t>Selection of the most beautiful and flawless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leathers, often combined in pairs (two-tone</a:t>
            </a:r>
            <a:r>
              <a:rPr lang="en-US" sz="1000" dirty="0">
                <a:latin typeface="FuturaT" pitchFamily="34" charset="0"/>
              </a:rPr>
              <a:t> design).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LAMBSKIN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A XXX signature (Mademoiselle's heritage).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This leather is both resilient and supple with a matte appearance and a modern look that matches the </a:t>
            </a:r>
            <a:r>
              <a:rPr lang="en-US" sz="1000" dirty="0">
                <a:latin typeface="FuturaT" pitchFamily="34" charset="0"/>
              </a:rPr>
              <a:t>handbags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c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omfortable, soft feel.</a:t>
            </a: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CALFSKIN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Used 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urban</a:t>
            </a:r>
            <a:r>
              <a:rPr lang="en-US" sz="1000" dirty="0">
                <a:latin typeface="FuturaT" pitchFamily="34" charset="0"/>
              </a:rPr>
              <a:t> or casual shoes and boots (larger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hides than lambskin</a:t>
            </a:r>
            <a:r>
              <a:rPr lang="en-US" sz="1000" dirty="0">
                <a:latin typeface="FuturaT" pitchFamily="34" charset="0"/>
              </a:rPr>
              <a:t>)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durable, resilient. 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KIDSKIN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Often used in suede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; </a:t>
            </a:r>
            <a:r>
              <a:rPr lang="en-US" sz="1000" dirty="0">
                <a:latin typeface="FuturaT" pitchFamily="34" charset="0"/>
              </a:rPr>
              <a:t>supple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resilient</a:t>
            </a:r>
            <a:r>
              <a:rPr lang="en-US" sz="1000" dirty="0">
                <a:latin typeface="FuturaT" pitchFamily="34" charset="0"/>
              </a:rPr>
              <a:t> leathe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r. 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EXOTIC LEATHER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Python, tejus (lizard) and alligator to match leather goods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u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ltimate shoes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TWEED </a:t>
            </a:r>
          </a:p>
          <a:p>
            <a:r>
              <a:rPr lang="en-US" sz="1000" dirty="0">
                <a:latin typeface="FuturaT" pitchFamily="34" charset="0"/>
              </a:rPr>
              <a:t>Same tweed as RTW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p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erfect match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 </a:t>
            </a:r>
          </a:p>
          <a:p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OTHER FABRICS </a:t>
            </a:r>
          </a:p>
          <a:p>
            <a:r>
              <a:rPr lang="en-US" sz="1000" dirty="0">
                <a:latin typeface="FuturaT" pitchFamily="34" charset="0"/>
              </a:rPr>
              <a:t>Specific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fabrics made for shoes </a:t>
            </a:r>
            <a:r>
              <a:rPr lang="en-US" sz="1000" dirty="0">
                <a:latin typeface="FuturaT" pitchFamily="34" charset="0"/>
              </a:rPr>
              <a:t>(denim, canvas, satin, crepe)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r>
              <a:rPr lang="en-US" sz="1000" dirty="0">
                <a:latin typeface="FuturaT" pitchFamily="34" charset="0"/>
              </a:rPr>
              <a:t>Reinforced with a lining +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lamination </a:t>
            </a:r>
            <a:r>
              <a:rPr lang="en-US" sz="1000" dirty="0">
                <a:latin typeface="FuturaT" pitchFamily="34" charset="0"/>
              </a:rPr>
              <a:t>in different parts of the shoe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</a:t>
            </a:r>
          </a:p>
          <a:p>
            <a:endParaRPr lang="en-US" sz="800" b="1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40 different components 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 single </a:t>
            </a:r>
            <a:r>
              <a:rPr lang="en-US" sz="1000" dirty="0">
                <a:latin typeface="FuturaT" pitchFamily="34" charset="0"/>
              </a:rPr>
              <a:t>shoe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SHANK</a:t>
            </a:r>
            <a:r>
              <a:rPr lang="en-US" sz="1000" dirty="0">
                <a:latin typeface="FuturaT" pitchFamily="34" charset="0"/>
              </a:rPr>
              <a:t>: In metal for more durability and stability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  <a:sym typeface="Wingdings" pitchFamily="2" charset="2"/>
              </a:rPr>
              <a:t>OUTSOLE: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Mostly in leather (goatskin or sheepskin) 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t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hin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resilient.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Exclusive XXX signature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: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gum outsoles for sneakers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 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  <a:sym typeface="Wingdings" pitchFamily="2" charset="2"/>
              </a:rPr>
              <a:t>INSOLE LINING: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Mostly in leather (goatskin), except for sneakers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,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which have a more casual look. Thin,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resilient and breathable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  <a:sym typeface="Wingdings" pitchFamily="2" charset="2"/>
              </a:rPr>
              <a:t>HEELS: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Plastic ABS. Metal upper inside the heel to reinforce it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;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top-piece with a hobnail 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m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aximum durability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800" dirty="0">
              <a:latin typeface="FuturaT" pitchFamily="34" charset="0"/>
              <a:sym typeface="Wingdings" pitchFamily="2" charset="2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HARDWARE</a:t>
            </a: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 &amp; ORNAMENTS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Real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“jewelry” pieces that require a </a:t>
            </a:r>
            <a:r>
              <a:rPr lang="en-US" sz="1000" dirty="0">
                <a:latin typeface="FuturaT" pitchFamily="34" charset="0"/>
              </a:rPr>
              <a:t>long development process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Galvanized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metal </a:t>
            </a:r>
            <a:r>
              <a:rPr lang="en-US" sz="1000" dirty="0">
                <a:latin typeface="FuturaT" pitchFamily="34" charset="0"/>
              </a:rPr>
              <a:t>pieces, nickel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-</a:t>
            </a:r>
            <a:r>
              <a:rPr lang="en-US" sz="1000" dirty="0">
                <a:latin typeface="FuturaT" pitchFamily="34" charset="0"/>
              </a:rPr>
              <a:t>safe when they are in direct contact with the skin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urable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resilient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color and shine, precious look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Camellia</a:t>
            </a:r>
            <a:r>
              <a:rPr lang="en-US" sz="1000" dirty="0">
                <a:latin typeface="FuturaT" pitchFamily="34" charset="0"/>
              </a:rPr>
              <a:t> ornaments are made by hand by specialized suppliers (not by Lemarié)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 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e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xclusive pieces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</a:p>
          <a:p>
            <a:pPr>
              <a:defRPr/>
            </a:pPr>
            <a:endParaRPr lang="en-US" sz="1100" dirty="0">
              <a:latin typeface="FuturaT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512" y="260648"/>
            <a:ext cx="4320480" cy="1224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latin typeface="FuturaT" pitchFamily="34" charset="0"/>
              </a:rPr>
              <a:t>MATERIALS &amp; DETAILS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72000" y="275678"/>
            <a:ext cx="4536504" cy="1224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uturaT" pitchFamily="34" charset="0"/>
              </a:rPr>
              <a:t>CRAFTSMANSHIP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0" y="1545251"/>
            <a:ext cx="4536504" cy="52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Made in Italy or Spain (for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</a:t>
            </a:r>
            <a:r>
              <a:rPr lang="en-US" sz="1000" dirty="0">
                <a:latin typeface="FuturaT" pitchFamily="34" charset="0"/>
              </a:rPr>
              <a:t>spadrilles), even for running shoes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Long-term partnership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with</a:t>
            </a:r>
            <a:r>
              <a:rPr lang="en-US" sz="1000" dirty="0">
                <a:latin typeface="FuturaT" pitchFamily="34" charset="0"/>
              </a:rPr>
              <a:t> highly skilled partners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e</a:t>
            </a:r>
            <a:r>
              <a:rPr lang="en-US" sz="1000" dirty="0">
                <a:latin typeface="FuturaT" pitchFamily="34" charset="0"/>
              </a:rPr>
              <a:t>nsure client's comfort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safety, </a:t>
            </a:r>
            <a:r>
              <a:rPr lang="en-US" sz="1000" dirty="0">
                <a:latin typeface="FuturaT" pitchFamily="34" charset="0"/>
              </a:rPr>
              <a:t>no matter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what</a:t>
            </a:r>
            <a:r>
              <a:rPr lang="en-US" sz="1000" dirty="0">
                <a:latin typeface="FuturaT" pitchFamily="34" charset="0"/>
              </a:rPr>
              <a:t> the shoe's construction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 </a:t>
            </a:r>
          </a:p>
          <a:p>
            <a:pPr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MAKING PROCESS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00" dirty="0">
                <a:latin typeface="FuturaT" pitchFamily="34" charset="0"/>
              </a:rPr>
              <a:t>Up to 200 operations. Each step requires manual operations,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 high level of </a:t>
            </a:r>
            <a:r>
              <a:rPr lang="en-US" sz="1000" dirty="0">
                <a:latin typeface="FuturaT" pitchFamily="34" charset="0"/>
              </a:rPr>
              <a:t>human expertise and physical streng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00" dirty="0">
                <a:latin typeface="FuturaT" pitchFamily="34" charset="0"/>
              </a:rPr>
              <a:t>Last: Sculpted in plastic (3D), exclusive to each model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00" dirty="0">
                <a:latin typeface="FuturaT" pitchFamily="34" charset="0"/>
              </a:rPr>
              <a:t>Design: The last is covered with paper,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like the </a:t>
            </a:r>
            <a:r>
              <a:rPr lang="en-US" sz="1000" dirty="0">
                <a:latin typeface="FuturaT" pitchFamily="34" charset="0"/>
              </a:rPr>
              <a:t>toile pattern for RTW</a:t>
            </a:r>
          </a:p>
          <a:p>
            <a:pPr marL="171450" indent="-171450">
              <a:buFont typeface="Arial" pitchFamily="34" charset="0"/>
              <a:buChar char="•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An extensive amount </a:t>
            </a:r>
            <a:r>
              <a:rPr lang="en-US" sz="1000" dirty="0">
                <a:latin typeface="FuturaT" pitchFamily="34" charset="0"/>
              </a:rPr>
              <a:t>of "invisible" work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: on </a:t>
            </a:r>
            <a:r>
              <a:rPr lang="en-US" sz="1000" dirty="0">
                <a:latin typeface="FuturaT" pitchFamily="34" charset="0"/>
              </a:rPr>
              <a:t>the quarter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 glued</a:t>
            </a:r>
            <a:r>
              <a:rPr lang="en-US" sz="1000" dirty="0">
                <a:latin typeface="FuturaT" pitchFamily="34" charset="0"/>
              </a:rPr>
              <a:t> between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</a:t>
            </a:r>
            <a:r>
              <a:rPr lang="en-US" sz="1000" dirty="0">
                <a:latin typeface="FuturaT" pitchFamily="34" charset="0"/>
              </a:rPr>
              <a:t> lining and upper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and on specific points (heel, toe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arch</a:t>
            </a:r>
            <a:r>
              <a:rPr lang="en-US" sz="1000" dirty="0">
                <a:latin typeface="FuturaT" pitchFamily="34" charset="0"/>
              </a:rPr>
              <a:t>)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l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uxury work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that adds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comfort and durability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 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SPECIFIC FEATURES OF THE ICONIC BALLERINA FLATS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Grosgrain turned-edge binding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</a:t>
            </a:r>
            <a:r>
              <a:rPr lang="en-US" sz="1000" dirty="0">
                <a:latin typeface="FuturaT" pitchFamily="34" charset="0"/>
              </a:rPr>
              <a:t>ambskin upper for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structure and beauty.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Seam is hidden under the bow. Leather bow ribbon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is attached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d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urability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HARDWARE</a:t>
            </a: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 &amp; ORNAMENTS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Same craftsmanship as Costume Jewelry. Adapted to each shoe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size</a:t>
            </a:r>
            <a:r>
              <a:rPr lang="en-US" sz="1000" dirty="0">
                <a:latin typeface="FuturaT" pitchFamily="34" charset="0"/>
              </a:rPr>
              <a:t> </a:t>
            </a:r>
            <a:r>
              <a:rPr lang="en-US" sz="1000" dirty="0">
                <a:latin typeface="FuturaT" pitchFamily="34" charset="0"/>
                <a:sym typeface="Wingdings" pitchFamily="2" charset="2"/>
              </a:rPr>
              <a:t></a:t>
            </a:r>
            <a:r>
              <a:rPr lang="en-US" sz="1000" dirty="0">
                <a:latin typeface="FuturaT" pitchFamily="34" charset="0"/>
              </a:rPr>
              <a:t>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l</a:t>
            </a:r>
            <a:r>
              <a:rPr lang="en-US" sz="1000" dirty="0">
                <a:latin typeface="FuturaT" pitchFamily="34" charset="0"/>
              </a:rPr>
              <a:t>uxury work, exclusive pieces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OTHER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SPECIFIC FEATURES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When possible, elastic bands are covered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in </a:t>
            </a:r>
            <a:r>
              <a:rPr lang="en-US" sz="1000" dirty="0">
                <a:latin typeface="FuturaT" pitchFamily="34" charset="0"/>
              </a:rPr>
              <a:t>leather</a:t>
            </a:r>
          </a:p>
          <a:p>
            <a:pPr marL="171450" indent="-171450">
              <a:buFont typeface="Wingdings"/>
              <a:buChar char="à"/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Comfort and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beauty.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Louis XV finishing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(</a:t>
            </a:r>
            <a:r>
              <a:rPr lang="en-US" sz="1000" dirty="0">
                <a:latin typeface="FuturaT" pitchFamily="34" charset="0"/>
              </a:rPr>
              <a:t>a XXX signature):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o</a:t>
            </a:r>
            <a:r>
              <a:rPr lang="en-US" sz="1000" dirty="0">
                <a:latin typeface="FuturaT" pitchFamily="34" charset="0"/>
              </a:rPr>
              <a:t>utsole extends to cover the throat of the heel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  <a:sym typeface="Wingdings" pitchFamily="2" charset="2"/>
              </a:rPr>
              <a:t> Longer process for a refined shoe and shoe hee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  <a:sym typeface="Wingdings" pitchFamily="2" charset="2"/>
              </a:rPr>
              <a:t>l.</a:t>
            </a:r>
            <a:endParaRPr lang="en-US" sz="1000" dirty="0">
              <a:solidFill>
                <a:srgbClr val="00B050"/>
              </a:solidFill>
              <a:latin typeface="FuturaT" pitchFamily="34" charset="0"/>
            </a:endParaRPr>
          </a:p>
          <a:p>
            <a:pPr>
              <a:defRPr/>
            </a:pPr>
            <a:endParaRPr lang="en-US" sz="1100" dirty="0">
              <a:latin typeface="FuturaT" pitchFamily="34" charset="0"/>
            </a:endParaRPr>
          </a:p>
          <a:p>
            <a:pPr>
              <a:defRPr/>
            </a:pPr>
            <a:endParaRPr lang="en-US" sz="1100" dirty="0">
              <a:latin typeface="FuturaT" pitchFamily="34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3215879" y="-16351"/>
            <a:ext cx="30171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FuturaTDem" pitchFamily="34" charset="0"/>
              </a:rPr>
              <a:t>THE XXX QUALITY DIFFERENCE – SHOES 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363" y="499002"/>
            <a:ext cx="1341384" cy="894256"/>
          </a:xfrm>
          <a:prstGeom prst="rect">
            <a:avLst/>
          </a:prstGeom>
        </p:spPr>
      </p:pic>
      <p:cxnSp>
        <p:nvCxnSpPr>
          <p:cNvPr id="18" name="Connecteur droit avec flèche 17"/>
          <p:cNvCxnSpPr/>
          <p:nvPr/>
        </p:nvCxnSpPr>
        <p:spPr>
          <a:xfrm>
            <a:off x="8460432" y="122148"/>
            <a:ext cx="504056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9" name="Picture 2" descr="\\DUPSMB02\Donnees\Com&amp;Coord_Marches\Reserve\02-Formation\02 MMODE &amp; POSTERS\MMODE TRAINING KIT\06. AW13 A2\HANDOUT\0. ASSETS\4. Shoes\Groupes\Groupe-1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499002"/>
            <a:ext cx="1368152" cy="91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56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7844" y="1472283"/>
            <a:ext cx="4444155" cy="52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100" dirty="0">
                <a:solidFill>
                  <a:srgbClr val="C00000"/>
                </a:solidFill>
                <a:latin typeface="FuturaT" pitchFamily="34" charset="0"/>
              </a:rPr>
              <a:t>LAB TEST</a:t>
            </a:r>
          </a:p>
          <a:p>
            <a:pPr>
              <a:defRPr/>
            </a:pPr>
            <a:endParaRPr lang="en-US" sz="11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100% of leathers and materials are tested against: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Friction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Color transfer (two-tone </a:t>
            </a:r>
            <a:r>
              <a:rPr lang="en-US" sz="1000" dirty="0">
                <a:latin typeface="FuturaT" pitchFamily="34" charset="0"/>
              </a:rPr>
              <a:t>color/ material compatibility)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latin typeface="FuturaT" pitchFamily="34" charset="0"/>
              </a:rPr>
              <a:t>Humidity and sunlight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Resilience and flexibility</a:t>
            </a:r>
          </a:p>
          <a:p>
            <a:pPr marL="171450" indent="-171450">
              <a:buFontTx/>
              <a:buChar char="-"/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Proper heel attachment</a:t>
            </a:r>
            <a:r>
              <a:rPr lang="en-US" sz="1000" dirty="0">
                <a:latin typeface="FuturaT" pitchFamily="34" charset="0"/>
              </a:rPr>
              <a:t>.</a:t>
            </a:r>
          </a:p>
          <a:p>
            <a:pPr>
              <a:spcAft>
                <a:spcPts val="0"/>
              </a:spcAft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latin typeface="FuturaT" pitchFamily="34" charset="0"/>
              </a:rPr>
              <a:t>All components are tested against sweat acidity, humidity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and color transfer</a:t>
            </a:r>
            <a:r>
              <a:rPr lang="en-US" sz="1000" dirty="0">
                <a:latin typeface="FuturaT" pitchFamily="34" charset="0"/>
              </a:rPr>
              <a:t>. </a:t>
            </a:r>
          </a:p>
          <a:p>
            <a:pPr>
              <a:spcAft>
                <a:spcPts val="0"/>
              </a:spcAft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There is still a risk of color transfer for darker-colored insoles, because there are no fixatives that are both strong enough and compliant with current legislation. </a:t>
            </a:r>
          </a:p>
          <a:p>
            <a:pPr>
              <a:defRPr/>
            </a:pPr>
            <a:endParaRPr lang="en-US" sz="10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QUALITY CONTROL</a:t>
            </a: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 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The XXX teams of experts assist and inspect suppliers at all stages of production.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Internal inspectors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visit suppliers to inspect the </a:t>
            </a:r>
            <a:r>
              <a:rPr lang="en-US" sz="1000" dirty="0">
                <a:latin typeface="FuturaT" pitchFamily="34" charset="0"/>
              </a:rPr>
              <a:t>finished products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Running shoes are certified by the CTC (French Leather Technical Center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).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Some additional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inspections may be carried out </a:t>
            </a:r>
            <a:r>
              <a:rPr lang="en-US" sz="1000" dirty="0">
                <a:latin typeface="FuturaT" pitchFamily="34" charset="0"/>
              </a:rPr>
              <a:t>at the local distribution center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 marL="171450" indent="-171450">
              <a:spcAft>
                <a:spcPts val="0"/>
              </a:spcAft>
              <a:buFontTx/>
              <a:buChar char="-"/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  <a:p>
            <a:pPr>
              <a:defRPr/>
            </a:pPr>
            <a:endParaRPr lang="en-US" sz="1000" dirty="0">
              <a:latin typeface="Futura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9610" y="275678"/>
            <a:ext cx="4422389" cy="1224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latin typeface="FuturaT" pitchFamily="34" charset="0"/>
              </a:rPr>
              <a:t>QUALITY CONTROL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44008" y="1529227"/>
            <a:ext cx="4361666" cy="52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65000"/>
              </a:schemeClr>
            </a:solidFill>
            <a:prstDash val="dash"/>
          </a:ln>
          <a:effectLst>
            <a:outerShdw blurRad="38100" dist="12700" dir="8100000" algn="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36000" tIns="36000" rIns="36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SERVICE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Wide</a:t>
            </a:r>
            <a:r>
              <a:rPr lang="en-US" sz="1000" dirty="0">
                <a:latin typeface="FuturaT" pitchFamily="34" charset="0"/>
              </a:rPr>
              <a:t> range of sizes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 </a:t>
            </a:r>
            <a:r>
              <a:rPr lang="en-US" sz="1000" dirty="0">
                <a:latin typeface="FuturaT" pitchFamily="34" charset="0"/>
              </a:rPr>
              <a:t>from 34 to 42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,</a:t>
            </a:r>
            <a:r>
              <a:rPr lang="en-US" sz="1000" dirty="0">
                <a:latin typeface="FuturaT" pitchFamily="34" charset="0"/>
              </a:rPr>
              <a:t> including half-sizes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  <a:r>
              <a:rPr lang="en-US" sz="1000" dirty="0">
                <a:latin typeface="FuturaT" pitchFamily="34" charset="0"/>
              </a:rPr>
              <a:t>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2 widths available (B and C)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Black cotton pouch for storage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Extra rubber tips provided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for shoes with thin high heels.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Care instruction leaflet provided with each pair of shoes, in 6 languages.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WEAR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Shoes are meant to be used and worn out. Wear and tear depends on the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customers and their </a:t>
            </a:r>
            <a:r>
              <a:rPr lang="en-US" sz="1000" dirty="0">
                <a:latin typeface="FuturaT" pitchFamily="34" charset="0"/>
              </a:rPr>
              <a:t>type of feet and use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To enjoy shoes as long as possible: </a:t>
            </a:r>
          </a:p>
          <a:p>
            <a:pPr marL="171450" indent="-171450">
              <a:buFont typeface="FuturaT" pitchFamily="34" charset="0"/>
              <a:buChar char="–"/>
              <a:defRPr/>
            </a:pPr>
            <a:r>
              <a:rPr lang="en-US" sz="1000" dirty="0">
                <a:latin typeface="FuturaT" pitchFamily="34" charset="0"/>
              </a:rPr>
              <a:t>Rotate shoes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every day</a:t>
            </a:r>
          </a:p>
          <a:p>
            <a:pPr marL="171450" indent="-171450">
              <a:buFont typeface="FuturaT" pitchFamily="34" charset="0"/>
              <a:buChar char="–"/>
              <a:defRPr/>
            </a:pPr>
            <a:r>
              <a:rPr lang="en-US" sz="1000" dirty="0">
                <a:latin typeface="FuturaT" pitchFamily="34" charset="0"/>
              </a:rPr>
              <a:t>Avoid contact with abrasive surfaces (denim jeans)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Some insoles are dyed with dark colors for style reasons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; this may cause color transfer. </a:t>
            </a:r>
          </a:p>
          <a:p>
            <a:pPr>
              <a:defRPr/>
            </a:pPr>
            <a:endParaRPr lang="en-US" sz="800" dirty="0">
              <a:solidFill>
                <a:srgbClr val="C00000"/>
              </a:solidFill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STORAGE 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Store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shoes</a:t>
            </a:r>
            <a:r>
              <a:rPr lang="en-US" sz="1000" dirty="0">
                <a:latin typeface="FuturaT" pitchFamily="34" charset="0"/>
              </a:rPr>
              <a:t> in the XXX pouch and box, away from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h</a:t>
            </a:r>
            <a:r>
              <a:rPr lang="en-US" sz="1000" dirty="0">
                <a:latin typeface="FuturaT" pitchFamily="34" charset="0"/>
              </a:rPr>
              <a:t>umidity and heat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Use shoe filler to preserve shape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Patent leather/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two</a:t>
            </a:r>
            <a:r>
              <a:rPr lang="en-US" sz="1000" dirty="0">
                <a:latin typeface="FuturaT" pitchFamily="34" charset="0"/>
              </a:rPr>
              <a:t>-tone shoes: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</a:t>
            </a:r>
            <a:r>
              <a:rPr lang="en-US" sz="1000" dirty="0">
                <a:latin typeface="FuturaT" pitchFamily="34" charset="0"/>
              </a:rPr>
              <a:t>void contact between the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two </a:t>
            </a:r>
            <a:r>
              <a:rPr lang="en-US" sz="1000" dirty="0">
                <a:latin typeface="FuturaT" pitchFamily="34" charset="0"/>
              </a:rPr>
              <a:t>feet to avoid color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transfer.</a:t>
            </a:r>
          </a:p>
          <a:p>
            <a:pPr>
              <a:defRPr/>
            </a:pPr>
            <a:endParaRPr lang="en-US" sz="800" dirty="0">
              <a:latin typeface="FuturaT" pitchFamily="34" charset="0"/>
            </a:endParaRPr>
          </a:p>
          <a:p>
            <a:pPr>
              <a:defRPr/>
            </a:pPr>
            <a:r>
              <a:rPr lang="en-US" sz="1000" dirty="0">
                <a:solidFill>
                  <a:srgbClr val="C00000"/>
                </a:solidFill>
                <a:latin typeface="FuturaT" pitchFamily="34" charset="0"/>
              </a:rPr>
              <a:t>CLEANING</a:t>
            </a:r>
          </a:p>
          <a:p>
            <a:pPr>
              <a:defRPr/>
            </a:pP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Follow the </a:t>
            </a:r>
            <a:r>
              <a:rPr lang="en-US" sz="1000" dirty="0">
                <a:latin typeface="FuturaT" pitchFamily="34" charset="0"/>
              </a:rPr>
              <a:t>care instruction leaflet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Use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a soft white cotton cloth to dust shoes.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Clean with appropriate shoe cream or appropriate rubber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brush </a:t>
            </a:r>
            <a:r>
              <a:rPr lang="en-US" sz="1000" dirty="0">
                <a:latin typeface="FuturaT" pitchFamily="34" charset="0"/>
              </a:rPr>
              <a:t>for suede and nubuck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Suede 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kidskin or calfskin </a:t>
            </a:r>
            <a:r>
              <a:rPr lang="en-US" sz="1000" dirty="0">
                <a:latin typeface="FuturaT" pitchFamily="34" charset="0"/>
              </a:rPr>
              <a:t>should be brushed gently with a sponge or special suede rubber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 brush, smoothing the fibers </a:t>
            </a:r>
            <a:r>
              <a:rPr lang="en-US" sz="1000" dirty="0">
                <a:latin typeface="FuturaT" pitchFamily="34" charset="0"/>
              </a:rPr>
              <a:t>in the same direction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.</a:t>
            </a:r>
          </a:p>
          <a:p>
            <a:pPr>
              <a:defRPr/>
            </a:pPr>
            <a:r>
              <a:rPr lang="en-US" sz="1000" dirty="0">
                <a:latin typeface="FuturaT" pitchFamily="34" charset="0"/>
              </a:rPr>
              <a:t>Avoid waterproofing – not recommended by XXX (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w</a:t>
            </a:r>
            <a:r>
              <a:rPr lang="en-US" sz="1000" dirty="0">
                <a:latin typeface="FuturaT" pitchFamily="34" charset="0"/>
              </a:rPr>
              <a:t>aterproofing on certain types of leather is possible</a:t>
            </a:r>
            <a:r>
              <a:rPr lang="en-US" sz="1000" dirty="0">
                <a:solidFill>
                  <a:srgbClr val="00B050"/>
                </a:solidFill>
                <a:latin typeface="FuturaT" pitchFamily="34" charset="0"/>
              </a:rPr>
              <a:t>; this should be tested on a small part of the shoe that isn’t visible with a colorless spray before use on the whole shoe).</a:t>
            </a:r>
            <a:r>
              <a:rPr lang="en-US" sz="1000" dirty="0">
                <a:solidFill>
                  <a:srgbClr val="00B0F0"/>
                </a:solidFill>
                <a:latin typeface="FuturaT" pitchFamily="34" charset="0"/>
              </a:rPr>
              <a:t> </a:t>
            </a:r>
          </a:p>
          <a:p>
            <a:pPr>
              <a:defRPr/>
            </a:pPr>
            <a:endParaRPr lang="en-US" sz="1100" dirty="0">
              <a:solidFill>
                <a:srgbClr val="FF0000"/>
              </a:solidFill>
              <a:latin typeface="FuturaT" pitchFamily="34" charset="0"/>
            </a:endParaRPr>
          </a:p>
          <a:p>
            <a:pPr>
              <a:defRPr/>
            </a:pPr>
            <a:endParaRPr lang="en-US" sz="1100" dirty="0">
              <a:latin typeface="FuturaT" pitchFamily="34" charset="0"/>
            </a:endParaRPr>
          </a:p>
          <a:p>
            <a:pPr>
              <a:defRPr/>
            </a:pPr>
            <a:endParaRPr lang="en-US" sz="1100" dirty="0">
              <a:latin typeface="FuturaT" pitchFamily="34" charset="0"/>
            </a:endParaRPr>
          </a:p>
          <a:p>
            <a:pPr>
              <a:defRPr/>
            </a:pPr>
            <a:endParaRPr lang="en-US" sz="1100" dirty="0">
              <a:latin typeface="FuturaT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71999" y="260648"/>
            <a:ext cx="4433675" cy="12241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rtlCol="0" anchor="t"/>
          <a:lstStyle/>
          <a:p>
            <a:pPr algn="ctr"/>
            <a:r>
              <a:rPr lang="en-US" sz="1200" dirty="0">
                <a:solidFill>
                  <a:schemeClr val="bg1"/>
                </a:solidFill>
                <a:latin typeface="FuturaT" pitchFamily="34" charset="0"/>
              </a:rPr>
              <a:t>CARE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15879" y="-16351"/>
            <a:ext cx="29738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  <a:latin typeface="FuturaTDem" pitchFamily="34" charset="0"/>
              </a:rPr>
              <a:t>THE XXX QUALITY DIFFERENCE – SHOES</a:t>
            </a:r>
          </a:p>
        </p:txBody>
      </p:sp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481" y="494717"/>
            <a:ext cx="1064709" cy="87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95563"/>
            <a:ext cx="1164332" cy="87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6033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1747</Words>
  <Application>Microsoft Office PowerPoint</Application>
  <PresentationFormat>Affichage à l'écran (4:3)</PresentationFormat>
  <Paragraphs>148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Calibri</vt:lpstr>
      <vt:lpstr>FuturaT</vt:lpstr>
      <vt:lpstr>FuturaTDem</vt:lpstr>
      <vt:lpstr>Wingdings</vt:lpstr>
      <vt:lpstr>Thème Office</vt:lpstr>
      <vt:lpstr>Présentation PowerPoint</vt:lpstr>
      <vt:lpstr>Présentation PowerPoint</vt:lpstr>
    </vt:vector>
  </TitlesOfParts>
  <Company>Chanel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Guilhemine Gisselbrecht</dc:creator>
  <cp:lastModifiedBy>Flore Merbouh</cp:lastModifiedBy>
  <cp:revision>59</cp:revision>
  <cp:lastPrinted>2013-08-09T14:53:50Z</cp:lastPrinted>
  <dcterms:created xsi:type="dcterms:W3CDTF">2013-07-11T15:47:07Z</dcterms:created>
  <dcterms:modified xsi:type="dcterms:W3CDTF">2018-10-09T12:18:18Z</dcterms:modified>
</cp:coreProperties>
</file>