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9144000" cy="6858000" type="screen4x3"/>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8797" autoAdjust="0"/>
  </p:normalViewPr>
  <p:slideViewPr>
    <p:cSldViewPr>
      <p:cViewPr varScale="1">
        <p:scale>
          <a:sx n="90" d="100"/>
          <a:sy n="90" d="100"/>
        </p:scale>
        <p:origin x="1404" y="78"/>
      </p:cViewPr>
      <p:guideLst>
        <p:guide orient="horz" pos="2160"/>
        <p:guide pos="2880"/>
      </p:guideLst>
    </p:cSldViewPr>
  </p:slideViewPr>
  <p:notesTextViewPr>
    <p:cViewPr>
      <p:scale>
        <a:sx n="1" d="1"/>
        <a:sy n="1" d="1"/>
      </p:scale>
      <p:origin x="0" y="0"/>
    </p:cViewPr>
  </p:notesTextViewPr>
  <p:notesViewPr>
    <p:cSldViewPr>
      <p:cViewPr>
        <p:scale>
          <a:sx n="90" d="100"/>
          <a:sy n="90" d="100"/>
        </p:scale>
        <p:origin x="-2052" y="21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2ABC1CE-9F52-4F0C-B420-73C13BCF02C5}" type="datetimeFigureOut">
              <a:rPr lang="fr-FR" smtClean="0"/>
              <a:t>09/10/2018</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A13A1A52-91FC-49C6-8715-B7BF140894D8}" type="slidenum">
              <a:rPr lang="fr-FR" smtClean="0"/>
              <a:t>‹N°›</a:t>
            </a:fld>
            <a:endParaRPr lang="fr-FR"/>
          </a:p>
        </p:txBody>
      </p:sp>
    </p:spTree>
    <p:extLst>
      <p:ext uri="{BB962C8B-B14F-4D97-AF65-F5344CB8AC3E}">
        <p14:creationId xmlns:p14="http://schemas.microsoft.com/office/powerpoint/2010/main" val="52982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35013" y="744538"/>
            <a:ext cx="1511300" cy="1135062"/>
          </a:xfrm>
        </p:spPr>
      </p:sp>
      <p:sp>
        <p:nvSpPr>
          <p:cNvPr id="4" name="Espace réservé du numéro de diapositive 3"/>
          <p:cNvSpPr>
            <a:spLocks noGrp="1"/>
          </p:cNvSpPr>
          <p:nvPr>
            <p:ph type="sldNum" sz="quarter" idx="10"/>
          </p:nvPr>
        </p:nvSpPr>
        <p:spPr/>
        <p:txBody>
          <a:bodyPr/>
          <a:lstStyle/>
          <a:p>
            <a:fld id="{55848904-17BA-4DE5-A5DA-A14A25DB06FA}" type="slidenum">
              <a:rPr lang="en-GB" smtClean="0"/>
              <a:t>1</a:t>
            </a:fld>
            <a:endParaRPr lang="fr-FR"/>
          </a:p>
        </p:txBody>
      </p:sp>
      <p:sp>
        <p:nvSpPr>
          <p:cNvPr id="5" name="Espace réservé des commentaires 4"/>
          <p:cNvSpPr>
            <a:spLocks noGrp="1"/>
          </p:cNvSpPr>
          <p:nvPr>
            <p:ph type="body" sz="quarter" idx="11"/>
          </p:nvPr>
        </p:nvSpPr>
        <p:spPr>
          <a:xfrm>
            <a:off x="679768" y="1867768"/>
            <a:ext cx="5438140" cy="7920880"/>
          </a:xfrm>
        </p:spPr>
        <p:txBody>
          <a:bodyPr/>
          <a:lstStyle/>
          <a:p>
            <a:pPr algn="just"/>
            <a:r>
              <a:rPr lang="fr-FR" b="1" dirty="0"/>
              <a:t>MATIÈRES ET DÉTAILS </a:t>
            </a:r>
          </a:p>
          <a:p>
            <a:pPr algn="just"/>
            <a:r>
              <a:rPr lang="fr-FR" b="1" dirty="0">
                <a:solidFill>
                  <a:srgbClr val="C00000"/>
                </a:solidFill>
              </a:rPr>
              <a:t>Cuir d’agneau </a:t>
            </a:r>
            <a:r>
              <a:rPr lang="fr-FR" dirty="0"/>
              <a:t>: </a:t>
            </a:r>
            <a:r>
              <a:rPr lang="fr-FR" sz="1200" dirty="0"/>
              <a:t>cuir de luxe, traditionnellement utilisé dans la fabrication des gants pour son effet seconde peau. </a:t>
            </a:r>
          </a:p>
          <a:p>
            <a:pPr algn="just"/>
            <a:r>
              <a:rPr lang="fr-FR" dirty="0"/>
              <a:t>En moyenne, il compte pour 50 % de chaque collection, ce qui fait de lui une différence XXX. </a:t>
            </a:r>
          </a:p>
          <a:p>
            <a:pPr algn="just"/>
            <a:r>
              <a:rPr lang="fr-FR" b="1" dirty="0">
                <a:solidFill>
                  <a:srgbClr val="C00000"/>
                </a:solidFill>
              </a:rPr>
              <a:t>Cuir de veau </a:t>
            </a:r>
            <a:r>
              <a:rPr lang="fr-FR" dirty="0"/>
              <a:t>: cuir résistant et plus épais, avec un grain très fin. Il est souple, résistant (anti-éraflures) et facile d’entretien. Comme ce cuir est le mieux adapté à la teinture, il se décline dans de nombreuses couleurs et finitions esthétiques.</a:t>
            </a:r>
            <a:endParaRPr lang="fr-FR" b="1" dirty="0">
              <a:solidFill>
                <a:srgbClr val="C00000"/>
              </a:solidFill>
            </a:endParaRPr>
          </a:p>
          <a:p>
            <a:pPr algn="just"/>
            <a:r>
              <a:rPr lang="fr-FR" b="1" dirty="0">
                <a:solidFill>
                  <a:srgbClr val="C00000"/>
                </a:solidFill>
              </a:rPr>
              <a:t>Cuir de chevreau </a:t>
            </a:r>
            <a:r>
              <a:rPr lang="fr-FR" dirty="0"/>
              <a:t>: cuir d’une jeune chèvre. Cuir très léger, parmi les plus forts. Il offre une excellente résistance, mais aussi de la douceur et du confort. Cuir coûteux, principalement utilisé pour les chaussures de luxe. </a:t>
            </a:r>
          </a:p>
          <a:p>
            <a:pPr algn="just"/>
            <a:r>
              <a:rPr lang="fr-FR" b="1" dirty="0">
                <a:solidFill>
                  <a:srgbClr val="C00000"/>
                </a:solidFill>
              </a:rPr>
              <a:t>Cuir exotique </a:t>
            </a:r>
            <a:r>
              <a:rPr lang="fr-FR" dirty="0"/>
              <a:t>: également utilisé dans la fabrication de chaussures très exclusives. Pour plus d’informations sur ce type de cuir, consultez la carte Exotique. </a:t>
            </a:r>
          </a:p>
          <a:p>
            <a:pPr algn="just"/>
            <a:r>
              <a:rPr lang="fr-FR" b="1" dirty="0">
                <a:solidFill>
                  <a:srgbClr val="C00000"/>
                </a:solidFill>
              </a:rPr>
              <a:t>Tweed</a:t>
            </a:r>
            <a:r>
              <a:rPr lang="fr-FR" dirty="0"/>
              <a:t> : parfois utilisé pour créer des chaussures en parfaite harmonie avec des modèles saisonniers de vestes, de tailleurs, de sacs ou de manteaux XXX.</a:t>
            </a:r>
          </a:p>
          <a:p>
            <a:pPr algn="just"/>
            <a:r>
              <a:rPr lang="fr-FR" b="1" dirty="0">
                <a:solidFill>
                  <a:srgbClr val="C00000"/>
                </a:solidFill>
              </a:rPr>
              <a:t>Autres tissus </a:t>
            </a:r>
            <a:r>
              <a:rPr lang="fr-FR" dirty="0"/>
              <a:t>: certains autres tissus comme la toile, mais aussi le jersey, le satin (soirée) ou la flanelle de laine (hiver) sont utilisés pour répondre à la grande créativité du studio.</a:t>
            </a:r>
          </a:p>
          <a:p>
            <a:pPr>
              <a:defRPr/>
            </a:pPr>
            <a:r>
              <a:rPr lang="fr-FR" b="1" dirty="0"/>
              <a:t>COMPOSANTS : </a:t>
            </a:r>
            <a:r>
              <a:rPr lang="fr-FR" dirty="0"/>
              <a:t>véritables détails « bijoux » spécialement développés pour XXX (parfois par Desrues). Création de plusieurs motifs de différentes longueurs, en fonction de la pointure de la chaussure. Certains bijoux sont uniquement décoratifs, mais d’autres sont très complexes : par exemple, ouverture et fermeture du mini-fermoir Boy.</a:t>
            </a:r>
          </a:p>
          <a:p>
            <a:pPr algn="just"/>
            <a:r>
              <a:rPr lang="fr-FR" b="1" dirty="0"/>
              <a:t>SAVOIR-FAIRE </a:t>
            </a:r>
          </a:p>
          <a:p>
            <a:pPr marL="0" marR="0" indent="0" algn="just" defTabSz="914400" rtl="0" eaLnBrk="1" fontAlgn="auto" latinLnBrk="0" hangingPunct="1">
              <a:lnSpc>
                <a:spcPct val="100000"/>
              </a:lnSpc>
              <a:spcBef>
                <a:spcPts val="0"/>
              </a:spcBef>
              <a:spcAft>
                <a:spcPts val="0"/>
              </a:spcAft>
              <a:buClrTx/>
              <a:buSzTx/>
              <a:buFontTx/>
              <a:buNone/>
              <a:tabLst/>
              <a:defRPr/>
            </a:pPr>
            <a:r>
              <a:rPr lang="fr-FR" dirty="0"/>
              <a:t>Les partenaires de XXX développent des produits incroyablement créatifs et techniques, comme le talon revolver, le talon en cristal, etc.</a:t>
            </a:r>
          </a:p>
          <a:p>
            <a:pPr marL="0" marR="0" indent="0" algn="just" defTabSz="914400" rtl="0" eaLnBrk="1" fontAlgn="auto" latinLnBrk="0" hangingPunct="1">
              <a:lnSpc>
                <a:spcPct val="100000"/>
              </a:lnSpc>
              <a:spcBef>
                <a:spcPts val="0"/>
              </a:spcBef>
              <a:spcAft>
                <a:spcPts val="0"/>
              </a:spcAft>
              <a:buClrTx/>
              <a:buSzTx/>
              <a:buFontTx/>
              <a:buNone/>
              <a:tabLst/>
              <a:defRPr/>
            </a:pPr>
            <a:r>
              <a:rPr lang="fr-FR" dirty="0"/>
              <a:t>Utilisation de composants multiples et complexes </a:t>
            </a:r>
            <a:r>
              <a:rPr lang="en-US" dirty="0">
                <a:sym typeface="Wingdings" pitchFamily="2" charset="2"/>
              </a:rPr>
              <a:t></a:t>
            </a:r>
            <a:r>
              <a:rPr lang="fr-FR" dirty="0">
                <a:sym typeface="Wingdings" pitchFamily="2" charset="2"/>
              </a:rPr>
              <a:t> chaussures synonymes de luxe et d’élégance</a:t>
            </a:r>
            <a:endParaRPr lang="fr-FR" sz="1200" dirty="0"/>
          </a:p>
          <a:p>
            <a:pPr marL="0" marR="0" indent="0" algn="just" defTabSz="914400" rtl="0" eaLnBrk="1" fontAlgn="auto" latinLnBrk="0" hangingPunct="1">
              <a:lnSpc>
                <a:spcPct val="100000"/>
              </a:lnSpc>
              <a:spcBef>
                <a:spcPts val="0"/>
              </a:spcBef>
              <a:spcAft>
                <a:spcPts val="0"/>
              </a:spcAft>
              <a:buClrTx/>
              <a:buSzTx/>
              <a:buFontTx/>
              <a:buNone/>
              <a:tabLst/>
              <a:defRPr/>
            </a:pPr>
            <a:r>
              <a:rPr lang="fr-FR" dirty="0"/>
              <a:t>Les baskets sont fabriquées en Italie, même s’il est aujourd’hui difficile de trouver des fournisseurs. Depuis quelques années, ce savoir-faire a en effet été délocalisé dans les pays d’Asie.</a:t>
            </a:r>
          </a:p>
          <a:p>
            <a:pPr algn="just">
              <a:defRPr/>
            </a:pPr>
            <a:r>
              <a:rPr lang="fr-FR" b="1" dirty="0"/>
              <a:t>RAPPEL SUR LA FABRICATION</a:t>
            </a:r>
          </a:p>
          <a:p>
            <a:pPr>
              <a:defRPr/>
            </a:pPr>
            <a:r>
              <a:rPr lang="fr-FR" sz="1200" b="1" dirty="0"/>
              <a:t>1-</a:t>
            </a:r>
            <a:r>
              <a:rPr lang="fr-FR" sz="1200" dirty="0"/>
              <a:t> Croquis, prototype, forme 3D sculptée en plastique. Détermine le volume de la chaussure et du bout, ainsi que le chaussant. </a:t>
            </a:r>
          </a:p>
          <a:p>
            <a:pPr>
              <a:defRPr/>
            </a:pPr>
            <a:r>
              <a:rPr lang="fr-FR" dirty="0"/>
              <a:t>La différence XXX réside dans la féminité et l’incroyable confort des chaussures.</a:t>
            </a:r>
            <a:r>
              <a:rPr lang="fr-FR" sz="1200" dirty="0"/>
              <a:t> </a:t>
            </a:r>
          </a:p>
          <a:p>
            <a:pPr>
              <a:defRPr/>
            </a:pPr>
            <a:r>
              <a:rPr lang="fr-FR" sz="1200" b="1" dirty="0"/>
              <a:t>2-</a:t>
            </a:r>
            <a:r>
              <a:rPr lang="fr-FR" sz="1200" dirty="0"/>
              <a:t> Design : la forme est recouverte de papier, le dessin technique est ajouté à la main. On retire ensuite le papier pour créer le plan de coupe. </a:t>
            </a:r>
          </a:p>
          <a:p>
            <a:pPr>
              <a:defRPr/>
            </a:pPr>
            <a:r>
              <a:rPr lang="fr-FR" sz="1200" b="1" dirty="0"/>
              <a:t>3- </a:t>
            </a:r>
            <a:r>
              <a:rPr lang="fr-FR" sz="1200" dirty="0"/>
              <a:t>Spécificités de coupe : </a:t>
            </a:r>
            <a:r>
              <a:rPr lang="fr-FR" dirty="0"/>
              <a:t>le cuir sera découpé en « miroir » (les pieds droit et gauche doivent impérativement provenir de la même peau </a:t>
            </a:r>
            <a:r>
              <a:rPr lang="en-US" sz="1200" dirty="0">
                <a:sym typeface="Wingdings" pitchFamily="2" charset="2"/>
              </a:rPr>
              <a:t></a:t>
            </a:r>
            <a:r>
              <a:rPr lang="fr-FR" dirty="0">
                <a:sym typeface="Wingdings" pitchFamily="2" charset="2"/>
              </a:rPr>
              <a:t>c</a:t>
            </a:r>
            <a:r>
              <a:rPr lang="fr-FR" dirty="0"/>
              <a:t>ouleur et grain identiques</a:t>
            </a:r>
            <a:r>
              <a:rPr lang="fr-FR" sz="1200" dirty="0"/>
              <a:t>). Découpe dans le sens du prêtant du cuir, où il s’allonge et se déforme le plus facilement, pour plus de souplesse. </a:t>
            </a:r>
          </a:p>
          <a:p>
            <a:pPr>
              <a:defRPr/>
            </a:pPr>
            <a:r>
              <a:rPr lang="fr-FR" sz="1200" b="1" dirty="0"/>
              <a:t>4-</a:t>
            </a:r>
            <a:r>
              <a:rPr lang="fr-FR" sz="1200" dirty="0"/>
              <a:t> Travail invisible : principalement sur le quartier collé entre la doublure et la tige, et sur certaines zones spécifiques de la chaussure (talon, bout et cambrure). </a:t>
            </a:r>
            <a:r>
              <a:rPr lang="en-US" sz="1200" dirty="0">
                <a:sym typeface="Wingdings" pitchFamily="2" charset="2"/>
              </a:rPr>
              <a:t></a:t>
            </a:r>
            <a:r>
              <a:rPr lang="fr-FR" sz="1200" dirty="0">
                <a:sym typeface="Wingdings" pitchFamily="2" charset="2"/>
              </a:rPr>
              <a:t> Technique de luxe, pour plus de confort et de résistance </a:t>
            </a:r>
            <a:endParaRPr lang="fr-FR" sz="1200" dirty="0"/>
          </a:p>
          <a:p>
            <a:pPr>
              <a:defRPr/>
            </a:pPr>
            <a:r>
              <a:rPr lang="fr-FR" sz="1200" b="1" dirty="0"/>
              <a:t>5-</a:t>
            </a:r>
            <a:r>
              <a:rPr lang="fr-FR" sz="1200" dirty="0"/>
              <a:t> Couture : </a:t>
            </a:r>
            <a:r>
              <a:rPr lang="fr-FR" dirty="0"/>
              <a:t>parfaitement droite et précise, finition manuelle.</a:t>
            </a:r>
          </a:p>
          <a:p>
            <a:pPr>
              <a:defRPr/>
            </a:pPr>
            <a:r>
              <a:rPr lang="fr-FR" sz="1200" b="1" dirty="0"/>
              <a:t>6-</a:t>
            </a:r>
            <a:r>
              <a:rPr lang="fr-FR" sz="1200" dirty="0"/>
              <a:t> Assemblage de la tige (cousue), du talon (vissé dans la chaussure avec un clou), de la semelle (positionnement et collage sous haute pression, polissage des bords). </a:t>
            </a:r>
          </a:p>
          <a:p>
            <a:pPr>
              <a:defRPr/>
            </a:pPr>
            <a:r>
              <a:rPr lang="fr-FR" sz="1200" b="1" dirty="0"/>
              <a:t>7-</a:t>
            </a:r>
            <a:r>
              <a:rPr lang="fr-FR" sz="1200" dirty="0"/>
              <a:t> Inspection, nettoyage et cirage (bichonnage)</a:t>
            </a:r>
            <a:r>
              <a:rPr lang="fr-FR" sz="1200" b="1" dirty="0"/>
              <a:t> 8-</a:t>
            </a:r>
            <a:r>
              <a:rPr lang="fr-FR" sz="1200" dirty="0"/>
              <a:t>  Contrôle qualité </a:t>
            </a:r>
            <a:r>
              <a:rPr lang="fr-FR" sz="1200" b="1" dirty="0"/>
              <a:t>9-</a:t>
            </a:r>
            <a:r>
              <a:rPr lang="fr-FR" sz="1200" dirty="0"/>
              <a:t> Emballage pour protéger pendant le transport.</a:t>
            </a:r>
          </a:p>
          <a:p>
            <a:pPr algn="just"/>
            <a:endParaRPr lang="fr-FR" b="1" dirty="0"/>
          </a:p>
        </p:txBody>
      </p:sp>
    </p:spTree>
    <p:extLst>
      <p:ext uri="{BB962C8B-B14F-4D97-AF65-F5344CB8AC3E}">
        <p14:creationId xmlns:p14="http://schemas.microsoft.com/office/powerpoint/2010/main" val="2883389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001713" y="744538"/>
            <a:ext cx="2265362" cy="1698625"/>
          </a:xfrm>
        </p:spPr>
      </p:sp>
      <p:sp>
        <p:nvSpPr>
          <p:cNvPr id="4" name="Espace réservé du numéro de diapositive 3"/>
          <p:cNvSpPr>
            <a:spLocks noGrp="1"/>
          </p:cNvSpPr>
          <p:nvPr>
            <p:ph type="sldNum" sz="quarter" idx="10"/>
          </p:nvPr>
        </p:nvSpPr>
        <p:spPr/>
        <p:txBody>
          <a:bodyPr/>
          <a:lstStyle/>
          <a:p>
            <a:fld id="{55848904-17BA-4DE5-A5DA-A14A25DB06FA}" type="slidenum">
              <a:rPr lang="en-GB" smtClean="0"/>
              <a:t>2</a:t>
            </a:fld>
            <a:endParaRPr lang="fr-FR"/>
          </a:p>
        </p:txBody>
      </p:sp>
      <p:sp>
        <p:nvSpPr>
          <p:cNvPr id="5" name="Espace réservé des commentaires 4"/>
          <p:cNvSpPr>
            <a:spLocks noGrp="1"/>
          </p:cNvSpPr>
          <p:nvPr>
            <p:ph type="body" sz="quarter" idx="11"/>
          </p:nvPr>
        </p:nvSpPr>
        <p:spPr>
          <a:xfrm>
            <a:off x="679768" y="2443832"/>
            <a:ext cx="5438140" cy="6344110"/>
          </a:xfrm>
        </p:spPr>
        <p:txBody>
          <a:bodyPr/>
          <a:lstStyle/>
          <a:p>
            <a:pPr algn="just"/>
            <a:r>
              <a:rPr lang="fr-FR" b="1" dirty="0"/>
              <a:t>CONTRÔLE </a:t>
            </a:r>
          </a:p>
          <a:p>
            <a:pPr marL="0" marR="0" indent="0" algn="just" defTabSz="914400" rtl="0" eaLnBrk="1" fontAlgn="auto" latinLnBrk="0" hangingPunct="1">
              <a:lnSpc>
                <a:spcPct val="100000"/>
              </a:lnSpc>
              <a:spcBef>
                <a:spcPts val="0"/>
              </a:spcBef>
              <a:spcAft>
                <a:spcPts val="0"/>
              </a:spcAft>
              <a:buClrTx/>
              <a:buSzTx/>
              <a:buFontTx/>
              <a:buNone/>
              <a:tabLst/>
              <a:defRPr/>
            </a:pPr>
            <a:r>
              <a:rPr lang="fr-FR" b="0" dirty="0"/>
              <a:t>Test du cuir contre les frottements : </a:t>
            </a:r>
            <a:r>
              <a:rPr lang="fr-FR" sz="1200" dirty="0"/>
              <a:t>200 000 flexions</a:t>
            </a:r>
            <a:endParaRPr lang="fr-FR" b="1" dirty="0"/>
          </a:p>
          <a:p>
            <a:pPr algn="just"/>
            <a:r>
              <a:rPr lang="fr-FR" dirty="0"/>
              <a:t>Semelle intérieure : la plupart des marques optent pour une semelle intérieure en cuir de couleur neutre, afin d’éviter le risque de migration. Chez XXX, le style prime avant tout. Nous continuons donc d’utiliser des semelles intérieures colorées, susceptibles de déteindre. </a:t>
            </a:r>
            <a:endParaRPr lang="fr-FR" u="sng" dirty="0"/>
          </a:p>
          <a:p>
            <a:pPr algn="just"/>
            <a:endParaRPr lang="fr-FR" b="1" dirty="0"/>
          </a:p>
          <a:p>
            <a:pPr algn="just"/>
            <a:r>
              <a:rPr lang="fr-FR" b="1" dirty="0"/>
              <a:t>ENTRETIEN </a:t>
            </a:r>
          </a:p>
          <a:p>
            <a:pPr algn="just"/>
            <a:r>
              <a:rPr lang="fr-FR" b="1" dirty="0">
                <a:solidFill>
                  <a:srgbClr val="C00000"/>
                </a:solidFill>
              </a:rPr>
              <a:t>Usage</a:t>
            </a:r>
            <a:r>
              <a:rPr lang="fr-FR" dirty="0"/>
              <a:t> : changer de chaussures tous les jours</a:t>
            </a:r>
          </a:p>
          <a:p>
            <a:pPr algn="just">
              <a:defRPr/>
            </a:pPr>
            <a:r>
              <a:rPr lang="fr-FR" b="1" dirty="0">
                <a:solidFill>
                  <a:srgbClr val="C00000"/>
                </a:solidFill>
              </a:rPr>
              <a:t>Rangement</a:t>
            </a:r>
            <a:r>
              <a:rPr lang="fr-FR" dirty="0"/>
              <a:t> : </a:t>
            </a:r>
            <a:r>
              <a:rPr lang="fr-FR" dirty="0">
                <a:solidFill>
                  <a:srgbClr val="000000"/>
                </a:solidFill>
              </a:rPr>
              <a:t>toujours conserver les chaussures dans le pochon en tissu et la boîte XXX, à l’abri de la lumière, de l’humidité et de la chaleur. Pour les articles clairs en cuir verni et les modèles bicolores, éviter tout contact entre les deux pieds afin de prévenir la migration de couleurs.</a:t>
            </a:r>
            <a:endParaRPr lang="fr-FR" dirty="0">
              <a:solidFill>
                <a:srgbClr val="C00000"/>
              </a:solidFill>
            </a:endParaRPr>
          </a:p>
          <a:p>
            <a:pPr algn="just">
              <a:defRPr/>
            </a:pPr>
            <a:r>
              <a:rPr lang="fr-FR" b="1" dirty="0">
                <a:solidFill>
                  <a:srgbClr val="C00000"/>
                </a:solidFill>
              </a:rPr>
              <a:t>Nettoyage </a:t>
            </a:r>
          </a:p>
          <a:p>
            <a:pPr marL="185300" indent="-185300">
              <a:spcAft>
                <a:spcPts val="614"/>
              </a:spcAft>
              <a:buFont typeface="Arial" pitchFamily="34" charset="0"/>
              <a:buChar char="•"/>
            </a:pPr>
            <a:r>
              <a:rPr lang="fr-FR" dirty="0">
                <a:solidFill>
                  <a:srgbClr val="000000"/>
                </a:solidFill>
              </a:rPr>
              <a:t>Garder la surface en cuir propre et sèche grâce à un chiffon sec et doux qui ne peluche pas.</a:t>
            </a:r>
          </a:p>
          <a:p>
            <a:pPr marL="185300" indent="-185300">
              <a:spcAft>
                <a:spcPts val="614"/>
              </a:spcAft>
              <a:buFont typeface="Arial" pitchFamily="34" charset="0"/>
              <a:buChar char="•"/>
            </a:pPr>
            <a:r>
              <a:rPr lang="fr-FR" dirty="0">
                <a:solidFill>
                  <a:srgbClr val="000000"/>
                </a:solidFill>
              </a:rPr>
              <a:t>Nettoyer à l’aide d’un cirage adapté : </a:t>
            </a:r>
          </a:p>
          <a:p>
            <a:pPr marL="653427" lvl="1" indent="-185300">
              <a:spcAft>
                <a:spcPts val="614"/>
              </a:spcAft>
              <a:buFont typeface="Wingdings" pitchFamily="2" charset="2"/>
              <a:buChar char="ü"/>
            </a:pPr>
            <a:r>
              <a:rPr lang="fr-FR" dirty="0">
                <a:solidFill>
                  <a:srgbClr val="000000"/>
                </a:solidFill>
              </a:rPr>
              <a:t>pour le cuir d’agneau, de veau et de chèvre : appliquer un cirage nourrissant puis lustrer délicatement à l’aide d’un chiffon ; pour les modèles clairs ou bicolores, utiliser un cirage incolore ;</a:t>
            </a:r>
          </a:p>
          <a:p>
            <a:pPr marL="653427" lvl="1" indent="-185300">
              <a:spcAft>
                <a:spcPts val="614"/>
              </a:spcAft>
              <a:buFont typeface="Wingdings" pitchFamily="2" charset="2"/>
              <a:buChar char="ü"/>
            </a:pPr>
            <a:r>
              <a:rPr lang="fr-FR" dirty="0">
                <a:solidFill>
                  <a:srgbClr val="000000"/>
                </a:solidFill>
              </a:rPr>
              <a:t>pour le cuir verni : nettoyer à l’aide une éponge humidifiée à l’eau savonneuse, puis sécher avec un chiffon doux. Appliquer également un cirage spécial pour le cuir verni ;</a:t>
            </a:r>
          </a:p>
          <a:p>
            <a:pPr marL="653427" lvl="1" indent="-185300">
              <a:spcAft>
                <a:spcPts val="614"/>
              </a:spcAft>
              <a:buFont typeface="Wingdings" pitchFamily="2" charset="2"/>
              <a:buChar char="ü"/>
            </a:pPr>
            <a:r>
              <a:rPr lang="fr-FR" dirty="0">
                <a:solidFill>
                  <a:srgbClr val="000000"/>
                </a:solidFill>
              </a:rPr>
              <a:t>pour les finitions textiles ou velours : nettoyer délicatement les chaussures à l’aide d’une brosse spéciale en caoutchouc. Si besoin, utiliser un produit détachant ;</a:t>
            </a:r>
          </a:p>
          <a:p>
            <a:pPr marL="653427" lvl="1" indent="-185300">
              <a:spcAft>
                <a:spcPts val="614"/>
              </a:spcAft>
              <a:buFont typeface="Wingdings" pitchFamily="2" charset="2"/>
              <a:buChar char="ü"/>
            </a:pPr>
            <a:r>
              <a:rPr lang="fr-FR" dirty="0">
                <a:solidFill>
                  <a:srgbClr val="000000"/>
                </a:solidFill>
              </a:rPr>
              <a:t>pour les cuirs exotiques : appliquer une très petite quantité de cirage incolore, en faisant bien attention de ne pas soulever les écailles. Ces cuirs sont très sensibles à l’humidité.</a:t>
            </a:r>
          </a:p>
          <a:p>
            <a:pPr marL="185300" indent="-185300">
              <a:spcAft>
                <a:spcPts val="614"/>
              </a:spcAft>
              <a:buFont typeface="Arial" pitchFamily="34" charset="0"/>
              <a:buChar char="•"/>
            </a:pPr>
            <a:r>
              <a:rPr lang="fr-FR" dirty="0">
                <a:solidFill>
                  <a:srgbClr val="000000"/>
                </a:solidFill>
              </a:rPr>
              <a:t>Éviter le contact avec les surfaces abrasives.</a:t>
            </a:r>
          </a:p>
          <a:p>
            <a:pPr marL="185300" lvl="1" indent="-185300">
              <a:spcAft>
                <a:spcPts val="614"/>
              </a:spcAft>
              <a:buFont typeface="Arial" pitchFamily="34" charset="0"/>
              <a:buChar char="•"/>
            </a:pPr>
            <a:r>
              <a:rPr lang="fr-FR" dirty="0">
                <a:solidFill>
                  <a:srgbClr val="000000"/>
                </a:solidFill>
              </a:rPr>
              <a:t>Ne pas imperméabiliser – déconseillé par XXX (certains types de cuirs peuvent néanmoins être imperméabilisés ; il faut pour cela effectuer préalablement un test sur une petite partie invisible de la chaussure à l’aide d’un spray incolore)  </a:t>
            </a:r>
          </a:p>
          <a:p>
            <a:pPr marL="185300" indent="-185300">
              <a:spcAft>
                <a:spcPts val="614"/>
              </a:spcAft>
              <a:buFont typeface="Arial" pitchFamily="34" charset="0"/>
              <a:buChar char="•"/>
            </a:pPr>
            <a:endParaRPr lang="fr-FR" dirty="0">
              <a:solidFill>
                <a:srgbClr val="000000"/>
              </a:solidFill>
            </a:endParaRPr>
          </a:p>
        </p:txBody>
      </p:sp>
    </p:spTree>
    <p:extLst>
      <p:ext uri="{BB962C8B-B14F-4D97-AF65-F5344CB8AC3E}">
        <p14:creationId xmlns:p14="http://schemas.microsoft.com/office/powerpoint/2010/main" val="2883389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FECA412E-0406-4CD9-ABD2-B18B86A17CFC}" type="datetimeFigureOut">
              <a:rPr lang="fr-FR" smtClean="0"/>
              <a:t>09/10/2018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0C706E-013F-45C7-B9D4-CBE7DB4AA173}" type="slidenum">
              <a:rPr lang="fr-FR" smtClean="0"/>
              <a:t>‹N°›</a:t>
            </a:fld>
            <a:endParaRPr lang="fr-FR"/>
          </a:p>
        </p:txBody>
      </p:sp>
    </p:spTree>
    <p:extLst>
      <p:ext uri="{BB962C8B-B14F-4D97-AF65-F5344CB8AC3E}">
        <p14:creationId xmlns:p14="http://schemas.microsoft.com/office/powerpoint/2010/main" val="1220968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ECA412E-0406-4CD9-ABD2-B18B86A17CFC}" type="datetimeFigureOut">
              <a:rPr lang="fr-FR" smtClean="0"/>
              <a:t>09/10/2018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0C706E-013F-45C7-B9D4-CBE7DB4AA173}" type="slidenum">
              <a:rPr lang="fr-FR" smtClean="0"/>
              <a:t>‹N°›</a:t>
            </a:fld>
            <a:endParaRPr lang="fr-FR"/>
          </a:p>
        </p:txBody>
      </p:sp>
    </p:spTree>
    <p:extLst>
      <p:ext uri="{BB962C8B-B14F-4D97-AF65-F5344CB8AC3E}">
        <p14:creationId xmlns:p14="http://schemas.microsoft.com/office/powerpoint/2010/main" val="3921864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ECA412E-0406-4CD9-ABD2-B18B86A17CFC}" type="datetimeFigureOut">
              <a:rPr lang="fr-FR" smtClean="0"/>
              <a:t>09/10/2018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0C706E-013F-45C7-B9D4-CBE7DB4AA173}" type="slidenum">
              <a:rPr lang="fr-FR" smtClean="0"/>
              <a:t>‹N°›</a:t>
            </a:fld>
            <a:endParaRPr lang="fr-FR"/>
          </a:p>
        </p:txBody>
      </p:sp>
    </p:spTree>
    <p:extLst>
      <p:ext uri="{BB962C8B-B14F-4D97-AF65-F5344CB8AC3E}">
        <p14:creationId xmlns:p14="http://schemas.microsoft.com/office/powerpoint/2010/main" val="2276614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ECA412E-0406-4CD9-ABD2-B18B86A17CFC}" type="datetimeFigureOut">
              <a:rPr lang="fr-FR" smtClean="0"/>
              <a:t>09/10/2018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0C706E-013F-45C7-B9D4-CBE7DB4AA173}" type="slidenum">
              <a:rPr lang="fr-FR" smtClean="0"/>
              <a:t>‹N°›</a:t>
            </a:fld>
            <a:endParaRPr lang="fr-FR"/>
          </a:p>
        </p:txBody>
      </p:sp>
    </p:spTree>
    <p:extLst>
      <p:ext uri="{BB962C8B-B14F-4D97-AF65-F5344CB8AC3E}">
        <p14:creationId xmlns:p14="http://schemas.microsoft.com/office/powerpoint/2010/main" val="1166154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FECA412E-0406-4CD9-ABD2-B18B86A17CFC}" type="datetimeFigureOut">
              <a:rPr lang="fr-FR" smtClean="0"/>
              <a:t>09/10/2018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0C706E-013F-45C7-B9D4-CBE7DB4AA173}" type="slidenum">
              <a:rPr lang="fr-FR" smtClean="0"/>
              <a:t>‹N°›</a:t>
            </a:fld>
            <a:endParaRPr lang="fr-FR"/>
          </a:p>
        </p:txBody>
      </p:sp>
    </p:spTree>
    <p:extLst>
      <p:ext uri="{BB962C8B-B14F-4D97-AF65-F5344CB8AC3E}">
        <p14:creationId xmlns:p14="http://schemas.microsoft.com/office/powerpoint/2010/main" val="264637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ECA412E-0406-4CD9-ABD2-B18B86A17CFC}" type="datetimeFigureOut">
              <a:rPr lang="fr-FR" smtClean="0"/>
              <a:t>09/10/2018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00C706E-013F-45C7-B9D4-CBE7DB4AA173}" type="slidenum">
              <a:rPr lang="fr-FR" smtClean="0"/>
              <a:t>‹N°›</a:t>
            </a:fld>
            <a:endParaRPr lang="fr-FR"/>
          </a:p>
        </p:txBody>
      </p:sp>
    </p:spTree>
    <p:extLst>
      <p:ext uri="{BB962C8B-B14F-4D97-AF65-F5344CB8AC3E}">
        <p14:creationId xmlns:p14="http://schemas.microsoft.com/office/powerpoint/2010/main" val="3859484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ECA412E-0406-4CD9-ABD2-B18B86A17CFC}" type="datetimeFigureOut">
              <a:rPr lang="fr-FR" smtClean="0"/>
              <a:t>09/10/2018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00C706E-013F-45C7-B9D4-CBE7DB4AA173}" type="slidenum">
              <a:rPr lang="fr-FR" smtClean="0"/>
              <a:t>‹N°›</a:t>
            </a:fld>
            <a:endParaRPr lang="fr-FR"/>
          </a:p>
        </p:txBody>
      </p:sp>
    </p:spTree>
    <p:extLst>
      <p:ext uri="{BB962C8B-B14F-4D97-AF65-F5344CB8AC3E}">
        <p14:creationId xmlns:p14="http://schemas.microsoft.com/office/powerpoint/2010/main" val="3207121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FECA412E-0406-4CD9-ABD2-B18B86A17CFC}" type="datetimeFigureOut">
              <a:rPr lang="fr-FR" smtClean="0"/>
              <a:t>09/10/2018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00C706E-013F-45C7-B9D4-CBE7DB4AA173}" type="slidenum">
              <a:rPr lang="fr-FR" smtClean="0"/>
              <a:t>‹N°›</a:t>
            </a:fld>
            <a:endParaRPr lang="fr-FR"/>
          </a:p>
        </p:txBody>
      </p:sp>
    </p:spTree>
    <p:extLst>
      <p:ext uri="{BB962C8B-B14F-4D97-AF65-F5344CB8AC3E}">
        <p14:creationId xmlns:p14="http://schemas.microsoft.com/office/powerpoint/2010/main" val="841434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ECA412E-0406-4CD9-ABD2-B18B86A17CFC}" type="datetimeFigureOut">
              <a:rPr lang="fr-FR" smtClean="0"/>
              <a:t>09/10/2018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00C706E-013F-45C7-B9D4-CBE7DB4AA173}" type="slidenum">
              <a:rPr lang="fr-FR" smtClean="0"/>
              <a:t>‹N°›</a:t>
            </a:fld>
            <a:endParaRPr lang="fr-FR"/>
          </a:p>
        </p:txBody>
      </p:sp>
    </p:spTree>
    <p:extLst>
      <p:ext uri="{BB962C8B-B14F-4D97-AF65-F5344CB8AC3E}">
        <p14:creationId xmlns:p14="http://schemas.microsoft.com/office/powerpoint/2010/main" val="1170459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ECA412E-0406-4CD9-ABD2-B18B86A17CFC}" type="datetimeFigureOut">
              <a:rPr lang="fr-FR" smtClean="0"/>
              <a:t>09/10/2018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00C706E-013F-45C7-B9D4-CBE7DB4AA173}" type="slidenum">
              <a:rPr lang="fr-FR" smtClean="0"/>
              <a:t>‹N°›</a:t>
            </a:fld>
            <a:endParaRPr lang="fr-FR"/>
          </a:p>
        </p:txBody>
      </p:sp>
    </p:spTree>
    <p:extLst>
      <p:ext uri="{BB962C8B-B14F-4D97-AF65-F5344CB8AC3E}">
        <p14:creationId xmlns:p14="http://schemas.microsoft.com/office/powerpoint/2010/main" val="3017066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ECA412E-0406-4CD9-ABD2-B18B86A17CFC}" type="datetimeFigureOut">
              <a:rPr lang="fr-FR" smtClean="0"/>
              <a:t>09/10/2018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00C706E-013F-45C7-B9D4-CBE7DB4AA173}" type="slidenum">
              <a:rPr lang="fr-FR" smtClean="0"/>
              <a:t>‹N°›</a:t>
            </a:fld>
            <a:endParaRPr lang="fr-FR"/>
          </a:p>
        </p:txBody>
      </p:sp>
    </p:spTree>
    <p:extLst>
      <p:ext uri="{BB962C8B-B14F-4D97-AF65-F5344CB8AC3E}">
        <p14:creationId xmlns:p14="http://schemas.microsoft.com/office/powerpoint/2010/main" val="2689961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A412E-0406-4CD9-ABD2-B18B86A17CFC}" type="datetimeFigureOut">
              <a:rPr lang="fr-FR" smtClean="0"/>
              <a:t>09/10/2018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0C706E-013F-45C7-B9D4-CBE7DB4AA173}" type="slidenum">
              <a:rPr lang="fr-FR" smtClean="0"/>
              <a:t>‹N°›</a:t>
            </a:fld>
            <a:endParaRPr lang="fr-FR"/>
          </a:p>
        </p:txBody>
      </p:sp>
    </p:spTree>
    <p:extLst>
      <p:ext uri="{BB962C8B-B14F-4D97-AF65-F5344CB8AC3E}">
        <p14:creationId xmlns:p14="http://schemas.microsoft.com/office/powerpoint/2010/main" val="3914739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2.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1.jpeg"/><Relationship Id="rId5" Type="http://schemas.openxmlformats.org/officeDocument/2006/relationships/tags" Target="../tags/tag5.xml"/><Relationship Id="rId10" Type="http://schemas.openxmlformats.org/officeDocument/2006/relationships/notesSlide" Target="../notesSlides/notesSlide1.xml"/><Relationship Id="rId4" Type="http://schemas.openxmlformats.org/officeDocument/2006/relationships/tags" Target="../tags/tag4.xml"/><Relationship Id="rId9"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11.xml"/><Relationship Id="rId7" Type="http://schemas.openxmlformats.org/officeDocument/2006/relationships/tags" Target="../tags/tag15.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tags" Target="../tags/tag14.xml"/><Relationship Id="rId11" Type="http://schemas.openxmlformats.org/officeDocument/2006/relationships/image" Target="../media/image4.png"/><Relationship Id="rId5" Type="http://schemas.openxmlformats.org/officeDocument/2006/relationships/tags" Target="../tags/tag13.xml"/><Relationship Id="rId10" Type="http://schemas.openxmlformats.org/officeDocument/2006/relationships/image" Target="../media/image3.png"/><Relationship Id="rId4" Type="http://schemas.openxmlformats.org/officeDocument/2006/relationships/tags" Target="../tags/tag12.xml"/><Relationship Id="rId9"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179512" y="1529227"/>
            <a:ext cx="4320480" cy="5236024"/>
          </a:xfrm>
          <a:prstGeom prst="rect">
            <a:avLst/>
          </a:prstGeom>
          <a:solidFill>
            <a:schemeClr val="bg1"/>
          </a:solidFill>
          <a:ln w="6350">
            <a:solidFill>
              <a:schemeClr val="bg1">
                <a:lumMod val="65000"/>
              </a:schemeClr>
            </a:solidFill>
            <a:prstDash val="dash"/>
          </a:ln>
          <a:effectLst>
            <a:outerShdw blurRad="38100" dist="12700" dir="8100000" algn="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defRPr/>
            </a:pPr>
            <a:r>
              <a:rPr lang="fr-FR" sz="1000" dirty="0">
                <a:latin typeface="FuturaT" pitchFamily="34" charset="0"/>
              </a:rPr>
              <a:t>Sélection des peaux les plus belles et les plus irréprochables. Souvent utilisées par paires (design bicolore)</a:t>
            </a:r>
          </a:p>
          <a:p>
            <a:pPr>
              <a:defRPr/>
            </a:pPr>
            <a:endParaRPr lang="fr-FR" sz="800" dirty="0">
              <a:latin typeface="FuturaT" pitchFamily="34" charset="0"/>
            </a:endParaRPr>
          </a:p>
          <a:p>
            <a:pPr>
              <a:defRPr/>
            </a:pPr>
            <a:r>
              <a:rPr lang="fr-FR" sz="1000" dirty="0">
                <a:solidFill>
                  <a:srgbClr val="C00000"/>
                </a:solidFill>
                <a:latin typeface="FuturaT" pitchFamily="34" charset="0"/>
              </a:rPr>
              <a:t>CUIR D’AGNEAU</a:t>
            </a:r>
          </a:p>
          <a:p>
            <a:pPr>
              <a:defRPr/>
            </a:pPr>
            <a:r>
              <a:rPr lang="fr-FR" sz="1000" dirty="0">
                <a:latin typeface="FuturaT" pitchFamily="34" charset="0"/>
              </a:rPr>
              <a:t>Signature XXX (héritage de Mademoiselle). Peaux à la fois souples et résistantes, aspect mat, look moderne, sacs assortis </a:t>
            </a:r>
            <a:r>
              <a:rPr lang="en-US" sz="1000" dirty="0">
                <a:latin typeface="FuturaT" pitchFamily="34" charset="0"/>
                <a:sym typeface="Wingdings" pitchFamily="2" charset="2"/>
              </a:rPr>
              <a:t></a:t>
            </a:r>
            <a:r>
              <a:rPr lang="fr-FR" dirty="0"/>
              <a:t> </a:t>
            </a:r>
            <a:r>
              <a:rPr lang="fr-FR" sz="1000" dirty="0">
                <a:latin typeface="FuturaT" pitchFamily="34" charset="0"/>
              </a:rPr>
              <a:t>Confort, douceur au toucher</a:t>
            </a:r>
          </a:p>
          <a:p>
            <a:pPr>
              <a:defRPr/>
            </a:pPr>
            <a:r>
              <a:rPr lang="fr-FR" sz="1000" dirty="0">
                <a:solidFill>
                  <a:srgbClr val="C00000"/>
                </a:solidFill>
                <a:latin typeface="FuturaT" pitchFamily="34" charset="0"/>
              </a:rPr>
              <a:t>CUIR DE VEAU</a:t>
            </a:r>
          </a:p>
          <a:p>
            <a:pPr>
              <a:defRPr/>
            </a:pPr>
            <a:r>
              <a:rPr lang="fr-FR" sz="1000" dirty="0">
                <a:latin typeface="FuturaT" pitchFamily="34" charset="0"/>
              </a:rPr>
              <a:t>Utilisé pour les chaussures et les bottes de style urbain ou décontracté (peaux plus larges que celles de l’agneau)</a:t>
            </a:r>
            <a:r>
              <a:rPr lang="en-US" sz="1000" dirty="0">
                <a:latin typeface="FuturaT" pitchFamily="34" charset="0"/>
                <a:sym typeface="Wingdings" pitchFamily="2" charset="2"/>
              </a:rPr>
              <a:t></a:t>
            </a:r>
            <a:r>
              <a:rPr lang="fr-FR" sz="1000" dirty="0">
                <a:latin typeface="FuturaT" pitchFamily="34" charset="0"/>
                <a:sym typeface="Wingdings" pitchFamily="2" charset="2"/>
              </a:rPr>
              <a:t> durable, résistant </a:t>
            </a:r>
          </a:p>
          <a:p>
            <a:pPr>
              <a:defRPr/>
            </a:pPr>
            <a:r>
              <a:rPr lang="fr-FR" sz="1000" dirty="0">
                <a:solidFill>
                  <a:srgbClr val="C00000"/>
                </a:solidFill>
                <a:latin typeface="FuturaT" pitchFamily="34" charset="0"/>
              </a:rPr>
              <a:t>CUIR DE CHEVREAU</a:t>
            </a:r>
          </a:p>
          <a:p>
            <a:pPr>
              <a:defRPr/>
            </a:pPr>
            <a:r>
              <a:rPr lang="fr-FR" sz="1000" dirty="0">
                <a:latin typeface="FuturaT" pitchFamily="34" charset="0"/>
              </a:rPr>
              <a:t>Souvent utilisé en finition velours, cuir souple et résistant </a:t>
            </a:r>
          </a:p>
          <a:p>
            <a:pPr>
              <a:defRPr/>
            </a:pPr>
            <a:r>
              <a:rPr lang="fr-FR" sz="1000" dirty="0">
                <a:solidFill>
                  <a:srgbClr val="C00000"/>
                </a:solidFill>
                <a:latin typeface="FuturaT" pitchFamily="34" charset="0"/>
              </a:rPr>
              <a:t>CUIR EXOTIQUE</a:t>
            </a:r>
          </a:p>
          <a:p>
            <a:pPr>
              <a:defRPr/>
            </a:pPr>
            <a:r>
              <a:rPr lang="fr-FR" sz="1000" dirty="0">
                <a:latin typeface="FuturaT" pitchFamily="34" charset="0"/>
              </a:rPr>
              <a:t>Python, téju (lézard) et alligator, assortis aux articles de maroquinerie </a:t>
            </a:r>
            <a:r>
              <a:rPr lang="en-US" sz="1000" dirty="0">
                <a:latin typeface="FuturaT" pitchFamily="34" charset="0"/>
                <a:sym typeface="Wingdings" pitchFamily="2" charset="2"/>
              </a:rPr>
              <a:t></a:t>
            </a:r>
            <a:r>
              <a:rPr lang="fr-FR" sz="1000" dirty="0">
                <a:latin typeface="FuturaT" pitchFamily="34" charset="0"/>
                <a:sym typeface="Wingdings" pitchFamily="2" charset="2"/>
              </a:rPr>
              <a:t> Chaussures ultimes</a:t>
            </a:r>
          </a:p>
          <a:p>
            <a:r>
              <a:rPr lang="fr-FR" sz="1000" dirty="0">
                <a:solidFill>
                  <a:srgbClr val="C00000"/>
                </a:solidFill>
                <a:latin typeface="FuturaT" pitchFamily="34" charset="0"/>
              </a:rPr>
              <a:t>TWEED </a:t>
            </a:r>
          </a:p>
          <a:p>
            <a:r>
              <a:rPr lang="fr-FR" sz="1000" dirty="0">
                <a:latin typeface="FuturaT" pitchFamily="34" charset="0"/>
              </a:rPr>
              <a:t>Même tweed que pour le PAP </a:t>
            </a:r>
            <a:r>
              <a:rPr lang="en-US" sz="1000" dirty="0">
                <a:latin typeface="FuturaT" pitchFamily="34" charset="0"/>
                <a:sym typeface="Wingdings" pitchFamily="2" charset="2"/>
              </a:rPr>
              <a:t></a:t>
            </a:r>
            <a:r>
              <a:rPr lang="fr-FR" sz="1000" dirty="0">
                <a:latin typeface="FuturaT" pitchFamily="34" charset="0"/>
                <a:sym typeface="Wingdings" pitchFamily="2" charset="2"/>
              </a:rPr>
              <a:t> Parfaite harmonie </a:t>
            </a:r>
          </a:p>
          <a:p>
            <a:r>
              <a:rPr lang="fr-FR" sz="1000" dirty="0">
                <a:solidFill>
                  <a:srgbClr val="C00000"/>
                </a:solidFill>
                <a:latin typeface="FuturaT" pitchFamily="34" charset="0"/>
              </a:rPr>
              <a:t>AUTRES TISSUS </a:t>
            </a:r>
          </a:p>
          <a:p>
            <a:r>
              <a:rPr lang="fr-FR" sz="1000" dirty="0">
                <a:latin typeface="FuturaT" pitchFamily="34" charset="0"/>
              </a:rPr>
              <a:t>Tissus spécialement conçus pour les chaussures (jean, toile, satin, crêpe)</a:t>
            </a:r>
          </a:p>
          <a:p>
            <a:r>
              <a:rPr lang="fr-FR" sz="1000" dirty="0">
                <a:latin typeface="FuturaT" pitchFamily="34" charset="0"/>
              </a:rPr>
              <a:t>Renforcés par une doublure + contre-collage sur différentes parties de la chaussure</a:t>
            </a:r>
            <a:r>
              <a:rPr lang="en-US" sz="1000" dirty="0">
                <a:latin typeface="FuturaT" pitchFamily="34" charset="0"/>
                <a:sym typeface="Wingdings" pitchFamily="2" charset="2"/>
              </a:rPr>
              <a:t></a:t>
            </a:r>
            <a:r>
              <a:rPr lang="fr-FR" sz="1000" dirty="0">
                <a:latin typeface="FuturaT" pitchFamily="34" charset="0"/>
                <a:sym typeface="Wingdings" pitchFamily="2" charset="2"/>
              </a:rPr>
              <a:t> Durabilité</a:t>
            </a:r>
            <a:endParaRPr lang="fr-FR" dirty="0"/>
          </a:p>
          <a:p>
            <a:endParaRPr lang="fr-FR" sz="800" b="1" dirty="0">
              <a:latin typeface="FuturaT" pitchFamily="34" charset="0"/>
            </a:endParaRPr>
          </a:p>
          <a:p>
            <a:pPr>
              <a:defRPr/>
            </a:pPr>
            <a:r>
              <a:rPr lang="fr-FR" sz="1000" dirty="0">
                <a:latin typeface="FuturaT" pitchFamily="34" charset="0"/>
              </a:rPr>
              <a:t>40 composants différents pour une seule chaussure</a:t>
            </a:r>
          </a:p>
          <a:p>
            <a:pPr>
              <a:defRPr/>
            </a:pPr>
            <a:endParaRPr lang="fr-FR" sz="800" dirty="0">
              <a:latin typeface="FuturaT" pitchFamily="34" charset="0"/>
            </a:endParaRPr>
          </a:p>
          <a:p>
            <a:pPr>
              <a:defRPr/>
            </a:pPr>
            <a:r>
              <a:rPr lang="fr-FR" sz="1000" dirty="0">
                <a:solidFill>
                  <a:srgbClr val="C00000"/>
                </a:solidFill>
                <a:latin typeface="FuturaT" pitchFamily="34" charset="0"/>
              </a:rPr>
              <a:t>CAMBRION </a:t>
            </a:r>
            <a:r>
              <a:rPr lang="fr-FR" sz="1000" dirty="0">
                <a:latin typeface="FuturaT" pitchFamily="34" charset="0"/>
              </a:rPr>
              <a:t>: en métal, pour plus de résistance et de stabilité</a:t>
            </a:r>
          </a:p>
          <a:p>
            <a:pPr>
              <a:defRPr/>
            </a:pPr>
            <a:r>
              <a:rPr lang="fr-FR" sz="1000" dirty="0">
                <a:solidFill>
                  <a:srgbClr val="C00000"/>
                </a:solidFill>
                <a:latin typeface="FuturaT" pitchFamily="34" charset="0"/>
                <a:sym typeface="Wingdings" pitchFamily="2" charset="2"/>
              </a:rPr>
              <a:t>SEMELLE EXTÉRIEURE : </a:t>
            </a:r>
            <a:r>
              <a:rPr lang="fr-FR" sz="1000" dirty="0">
                <a:latin typeface="FuturaT" pitchFamily="34" charset="0"/>
                <a:sym typeface="Wingdings" pitchFamily="2" charset="2"/>
              </a:rPr>
              <a:t>généralement en cuir (chèvre ou mouton) </a:t>
            </a:r>
            <a:r>
              <a:rPr lang="en-US" sz="1000" dirty="0">
                <a:latin typeface="FuturaT" pitchFamily="34" charset="0"/>
                <a:sym typeface="Wingdings" pitchFamily="2" charset="2"/>
              </a:rPr>
              <a:t></a:t>
            </a:r>
            <a:r>
              <a:rPr lang="fr-FR" sz="1000" dirty="0">
                <a:latin typeface="FuturaT" pitchFamily="34" charset="0"/>
                <a:sym typeface="Wingdings" pitchFamily="2" charset="2"/>
              </a:rPr>
              <a:t>généralement en cuir (chèvre ou mouton) Fine et résistante</a:t>
            </a:r>
          </a:p>
          <a:p>
            <a:pPr>
              <a:spcAft>
                <a:spcPts val="0"/>
              </a:spcAft>
              <a:defRPr/>
            </a:pPr>
            <a:r>
              <a:rPr lang="fr-FR" sz="1000" dirty="0">
                <a:latin typeface="FuturaT" pitchFamily="34" charset="0"/>
                <a:sym typeface="Wingdings" pitchFamily="2" charset="2"/>
              </a:rPr>
              <a:t>Signature XXX exclusive : semelle extérieure en gomme pour les tennis </a:t>
            </a:r>
          </a:p>
          <a:p>
            <a:pPr>
              <a:spcAft>
                <a:spcPts val="0"/>
              </a:spcAft>
              <a:defRPr/>
            </a:pPr>
            <a:r>
              <a:rPr lang="fr-FR" sz="1000" dirty="0">
                <a:solidFill>
                  <a:srgbClr val="C00000"/>
                </a:solidFill>
                <a:latin typeface="FuturaT" pitchFamily="34" charset="0"/>
                <a:sym typeface="Wingdings" pitchFamily="2" charset="2"/>
              </a:rPr>
              <a:t>DOUBLURE SEMELLE INTÉRIEURE : </a:t>
            </a:r>
            <a:r>
              <a:rPr lang="fr-FR" sz="1000" dirty="0">
                <a:latin typeface="FuturaT" pitchFamily="34" charset="0"/>
                <a:sym typeface="Wingdings" pitchFamily="2" charset="2"/>
              </a:rPr>
              <a:t>généralement en cuir (chèvre), sauf pour les tennis qui affichent un look plus décontracté. Fine, résistante et aérée</a:t>
            </a:r>
          </a:p>
          <a:p>
            <a:pPr>
              <a:spcAft>
                <a:spcPts val="0"/>
              </a:spcAft>
              <a:defRPr/>
            </a:pPr>
            <a:r>
              <a:rPr lang="fr-FR" sz="1000" dirty="0">
                <a:solidFill>
                  <a:srgbClr val="C00000"/>
                </a:solidFill>
                <a:latin typeface="FuturaT" pitchFamily="34" charset="0"/>
                <a:sym typeface="Wingdings" pitchFamily="2" charset="2"/>
              </a:rPr>
              <a:t>TALONS : </a:t>
            </a:r>
            <a:r>
              <a:rPr lang="fr-FR" sz="1000" dirty="0">
                <a:latin typeface="FuturaT" pitchFamily="34" charset="0"/>
                <a:sym typeface="Wingdings" pitchFamily="2" charset="2"/>
              </a:rPr>
              <a:t>Plastique ABS. Tige en métal à l’intérieur du talon pour le renforcer, </a:t>
            </a:r>
            <a:r>
              <a:rPr lang="fr-FR" sz="1000" dirty="0" err="1">
                <a:latin typeface="FuturaT" pitchFamily="34" charset="0"/>
                <a:sym typeface="Wingdings" pitchFamily="2" charset="2"/>
              </a:rPr>
              <a:t>bonbout</a:t>
            </a:r>
            <a:r>
              <a:rPr lang="fr-FR" sz="1000" dirty="0">
                <a:latin typeface="FuturaT" pitchFamily="34" charset="0"/>
                <a:sym typeface="Wingdings" pitchFamily="2" charset="2"/>
              </a:rPr>
              <a:t> avec clou </a:t>
            </a:r>
            <a:r>
              <a:rPr lang="en-US" sz="1000" dirty="0">
                <a:latin typeface="FuturaT" pitchFamily="34" charset="0"/>
                <a:sym typeface="Wingdings" pitchFamily="2" charset="2"/>
              </a:rPr>
              <a:t></a:t>
            </a:r>
            <a:r>
              <a:rPr lang="fr-FR" sz="1000" dirty="0">
                <a:latin typeface="FuturaT" pitchFamily="34" charset="0"/>
                <a:sym typeface="Wingdings" pitchFamily="2" charset="2"/>
              </a:rPr>
              <a:t>Plastique ABS. Tige en métal à l’intérieur du talon pour le renforcer, </a:t>
            </a:r>
            <a:r>
              <a:rPr lang="fr-FR" sz="1000" dirty="0" err="1">
                <a:latin typeface="FuturaT" pitchFamily="34" charset="0"/>
                <a:sym typeface="Wingdings" pitchFamily="2" charset="2"/>
              </a:rPr>
              <a:t>bonbout</a:t>
            </a:r>
            <a:r>
              <a:rPr lang="fr-FR" sz="1000" dirty="0">
                <a:latin typeface="FuturaT" pitchFamily="34" charset="0"/>
                <a:sym typeface="Wingdings" pitchFamily="2" charset="2"/>
              </a:rPr>
              <a:t> avec clou Résistance maximale</a:t>
            </a:r>
          </a:p>
          <a:p>
            <a:pPr>
              <a:defRPr/>
            </a:pPr>
            <a:endParaRPr lang="fr-FR" sz="800" dirty="0">
              <a:latin typeface="FuturaT" pitchFamily="34" charset="0"/>
              <a:sym typeface="Wingdings" pitchFamily="2" charset="2"/>
            </a:endParaRPr>
          </a:p>
          <a:p>
            <a:pPr>
              <a:defRPr/>
            </a:pPr>
            <a:r>
              <a:rPr lang="fr-FR" sz="1000" dirty="0">
                <a:solidFill>
                  <a:srgbClr val="C00000"/>
                </a:solidFill>
                <a:latin typeface="FuturaT" pitchFamily="34" charset="0"/>
              </a:rPr>
              <a:t>PIÈCES MÉTALLIQUES &amp; DÉTAILS </a:t>
            </a:r>
          </a:p>
          <a:p>
            <a:pPr>
              <a:defRPr/>
            </a:pPr>
            <a:r>
              <a:rPr lang="fr-FR" sz="1000" dirty="0">
                <a:latin typeface="FuturaT" pitchFamily="34" charset="0"/>
              </a:rPr>
              <a:t>Véritables « bijoux » nécessitant un long processus de développement</a:t>
            </a:r>
          </a:p>
          <a:p>
            <a:pPr>
              <a:defRPr/>
            </a:pPr>
            <a:r>
              <a:rPr lang="fr-FR" sz="1000" dirty="0">
                <a:latin typeface="FuturaT" pitchFamily="34" charset="0"/>
              </a:rPr>
              <a:t>Pièces métalliques galvanisées, conformes à la législation sur les sels de nickel en cas de contact direct avec la peau </a:t>
            </a:r>
          </a:p>
          <a:p>
            <a:pPr>
              <a:defRPr/>
            </a:pPr>
            <a:r>
              <a:rPr lang="en-US" sz="1000" dirty="0">
                <a:latin typeface="FuturaT" pitchFamily="34" charset="0"/>
                <a:sym typeface="Wingdings" pitchFamily="2" charset="2"/>
              </a:rPr>
              <a:t></a:t>
            </a:r>
            <a:r>
              <a:rPr lang="fr-FR" sz="1000" dirty="0">
                <a:latin typeface="FuturaT" pitchFamily="34" charset="0"/>
                <a:sym typeface="Wingdings" pitchFamily="2" charset="2"/>
              </a:rPr>
              <a:t>Couleur et éclat durables, look précieux</a:t>
            </a:r>
            <a:endParaRPr lang="fr-FR" sz="1000" dirty="0">
              <a:latin typeface="FuturaT" pitchFamily="34" charset="0"/>
            </a:endParaRPr>
          </a:p>
          <a:p>
            <a:pPr>
              <a:defRPr/>
            </a:pPr>
            <a:r>
              <a:rPr lang="fr-FR" sz="1000" dirty="0">
                <a:latin typeface="FuturaT" pitchFamily="34" charset="0"/>
              </a:rPr>
              <a:t>Détails camélias faits main par des fournisseurs spécialisés (pas </a:t>
            </a:r>
            <a:r>
              <a:rPr lang="fr-FR" sz="1000" dirty="0" err="1">
                <a:latin typeface="FuturaT" pitchFamily="34" charset="0"/>
              </a:rPr>
              <a:t>Lemarié</a:t>
            </a:r>
            <a:r>
              <a:rPr lang="fr-FR" sz="1000" dirty="0">
                <a:latin typeface="FuturaT" pitchFamily="34" charset="0"/>
              </a:rPr>
              <a:t>)</a:t>
            </a:r>
            <a:endParaRPr lang="fr-FR" sz="1000" dirty="0">
              <a:latin typeface="FuturaT" pitchFamily="34" charset="0"/>
              <a:sym typeface="Wingdings" pitchFamily="2" charset="2"/>
            </a:endParaRPr>
          </a:p>
          <a:p>
            <a:pPr>
              <a:defRPr/>
            </a:pPr>
            <a:r>
              <a:rPr lang="en-US" sz="1000" dirty="0">
                <a:latin typeface="FuturaT" pitchFamily="34" charset="0"/>
                <a:sym typeface="Wingdings" pitchFamily="2" charset="2"/>
              </a:rPr>
              <a:t></a:t>
            </a:r>
            <a:r>
              <a:rPr lang="fr-FR" sz="1000" dirty="0">
                <a:latin typeface="FuturaT" pitchFamily="34" charset="0"/>
                <a:sym typeface="Wingdings" pitchFamily="2" charset="2"/>
              </a:rPr>
              <a:t> Pièces exclusives</a:t>
            </a:r>
          </a:p>
          <a:p>
            <a:pPr>
              <a:defRPr/>
            </a:pPr>
            <a:endParaRPr lang="fr-FR" sz="1100" dirty="0">
              <a:latin typeface="FuturaT" pitchFamily="34" charset="0"/>
            </a:endParaRPr>
          </a:p>
        </p:txBody>
      </p:sp>
      <p:sp>
        <p:nvSpPr>
          <p:cNvPr id="3" name="Rectangle 2"/>
          <p:cNvSpPr/>
          <p:nvPr>
            <p:custDataLst>
              <p:tags r:id="rId2"/>
            </p:custDataLst>
          </p:nvPr>
        </p:nvSpPr>
        <p:spPr>
          <a:xfrm>
            <a:off x="179512" y="260648"/>
            <a:ext cx="4320480" cy="12241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rtlCol="0" anchor="t"/>
          <a:lstStyle/>
          <a:p>
            <a:pPr algn="ctr"/>
            <a:r>
              <a:rPr lang="fr-FR" sz="1200" dirty="0">
                <a:latin typeface="FuturaT" pitchFamily="34" charset="0"/>
              </a:rPr>
              <a:t>MATIÈRES &amp; DÉTAILS </a:t>
            </a:r>
          </a:p>
        </p:txBody>
      </p:sp>
      <p:sp>
        <p:nvSpPr>
          <p:cNvPr id="5" name="Rectangle 4"/>
          <p:cNvSpPr/>
          <p:nvPr>
            <p:custDataLst>
              <p:tags r:id="rId3"/>
            </p:custDataLst>
          </p:nvPr>
        </p:nvSpPr>
        <p:spPr>
          <a:xfrm>
            <a:off x="4572000" y="275678"/>
            <a:ext cx="4536504" cy="12241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rtlCol="0" anchor="t"/>
          <a:lstStyle/>
          <a:p>
            <a:pPr algn="ctr"/>
            <a:r>
              <a:rPr lang="fr-FR" sz="1200" dirty="0">
                <a:solidFill>
                  <a:schemeClr val="bg1"/>
                </a:solidFill>
                <a:latin typeface="FuturaT" pitchFamily="34" charset="0"/>
              </a:rPr>
              <a:t>SAVOIR-FAIRE</a:t>
            </a:r>
          </a:p>
        </p:txBody>
      </p:sp>
      <p:sp>
        <p:nvSpPr>
          <p:cNvPr id="6" name="Rectangle 5"/>
          <p:cNvSpPr/>
          <p:nvPr>
            <p:custDataLst>
              <p:tags r:id="rId4"/>
            </p:custDataLst>
          </p:nvPr>
        </p:nvSpPr>
        <p:spPr>
          <a:xfrm>
            <a:off x="4572000" y="1545251"/>
            <a:ext cx="4536504" cy="5220000"/>
          </a:xfrm>
          <a:prstGeom prst="rect">
            <a:avLst/>
          </a:prstGeom>
          <a:solidFill>
            <a:schemeClr val="bg1"/>
          </a:solidFill>
          <a:ln w="6350">
            <a:solidFill>
              <a:schemeClr val="bg1">
                <a:lumMod val="65000"/>
              </a:schemeClr>
            </a:solidFill>
            <a:prstDash val="dash"/>
          </a:ln>
          <a:effectLst>
            <a:outerShdw blurRad="38100" dist="12700" dir="8100000" algn="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spcAft>
                <a:spcPts val="0"/>
              </a:spcAft>
              <a:defRPr/>
            </a:pPr>
            <a:r>
              <a:rPr lang="fr-FR" sz="1000" dirty="0">
                <a:latin typeface="FuturaT" pitchFamily="34" charset="0"/>
              </a:rPr>
              <a:t>Fabrication en Italie ou en Espagne (pour les espadrilles), même pour les baskets</a:t>
            </a:r>
          </a:p>
          <a:p>
            <a:pPr>
              <a:spcAft>
                <a:spcPts val="0"/>
              </a:spcAft>
              <a:defRPr/>
            </a:pPr>
            <a:r>
              <a:rPr lang="fr-FR" sz="1000" dirty="0">
                <a:latin typeface="FuturaT" pitchFamily="34" charset="0"/>
              </a:rPr>
              <a:t>Collaboration à long terme avec des partenaires hautement qualifiés</a:t>
            </a:r>
          </a:p>
          <a:p>
            <a:pPr>
              <a:spcAft>
                <a:spcPts val="0"/>
              </a:spcAft>
              <a:defRPr/>
            </a:pPr>
            <a:r>
              <a:rPr lang="en-US" sz="1000" dirty="0">
                <a:latin typeface="FuturaT" pitchFamily="34" charset="0"/>
                <a:sym typeface="Wingdings" pitchFamily="2" charset="2"/>
              </a:rPr>
              <a:t></a:t>
            </a:r>
            <a:r>
              <a:rPr lang="fr-FR" dirty="0"/>
              <a:t> </a:t>
            </a:r>
            <a:r>
              <a:rPr lang="fr-FR" sz="1000" dirty="0">
                <a:latin typeface="FuturaT" pitchFamily="34" charset="0"/>
              </a:rPr>
              <a:t>Confort et sécurité de la cliente garantis, quelle que soit la construction de la chaussure </a:t>
            </a:r>
          </a:p>
          <a:p>
            <a:pPr>
              <a:defRPr/>
            </a:pPr>
            <a:endParaRPr lang="fr-FR" sz="1000" dirty="0">
              <a:solidFill>
                <a:srgbClr val="C00000"/>
              </a:solidFill>
              <a:latin typeface="FuturaT" pitchFamily="34" charset="0"/>
            </a:endParaRPr>
          </a:p>
          <a:p>
            <a:pPr>
              <a:defRPr/>
            </a:pPr>
            <a:r>
              <a:rPr lang="fr-FR" sz="1000" dirty="0">
                <a:solidFill>
                  <a:srgbClr val="C00000"/>
                </a:solidFill>
                <a:latin typeface="FuturaT" pitchFamily="34" charset="0"/>
              </a:rPr>
              <a:t>FABRICATION</a:t>
            </a:r>
          </a:p>
          <a:p>
            <a:pPr marL="171450" indent="-171450">
              <a:buFont typeface="Arial" pitchFamily="34" charset="0"/>
              <a:buChar char="•"/>
              <a:defRPr/>
            </a:pPr>
            <a:r>
              <a:rPr lang="fr-FR" sz="1000" dirty="0">
                <a:latin typeface="FuturaT" pitchFamily="34" charset="0"/>
              </a:rPr>
              <a:t>Jusqu’à 200 opérations. Chaque étape comprend des opérations manuelles, et nécessite à la fois expertise humaine et force physique</a:t>
            </a:r>
          </a:p>
          <a:p>
            <a:pPr marL="171450" indent="-171450">
              <a:buFont typeface="Arial" pitchFamily="34" charset="0"/>
              <a:buChar char="•"/>
              <a:defRPr/>
            </a:pPr>
            <a:r>
              <a:rPr lang="fr-FR" sz="1000" dirty="0">
                <a:latin typeface="FuturaT" pitchFamily="34" charset="0"/>
              </a:rPr>
              <a:t>Forme : sculptée en plastique (3D), unique à chaque modèle</a:t>
            </a:r>
          </a:p>
          <a:p>
            <a:pPr marL="171450" indent="-171450">
              <a:buFont typeface="Arial" pitchFamily="34" charset="0"/>
              <a:buChar char="•"/>
              <a:defRPr/>
            </a:pPr>
            <a:r>
              <a:rPr lang="fr-FR" sz="1000" dirty="0">
                <a:latin typeface="FuturaT" pitchFamily="34" charset="0"/>
              </a:rPr>
              <a:t>Design : la forme est recouverte de papier, comme le patron en toile pour le PAP</a:t>
            </a:r>
          </a:p>
          <a:p>
            <a:pPr marL="171450" indent="-171450">
              <a:buFont typeface="Arial" pitchFamily="34" charset="0"/>
              <a:buChar char="•"/>
              <a:defRPr/>
            </a:pPr>
            <a:r>
              <a:rPr lang="fr-FR" sz="1000" dirty="0">
                <a:latin typeface="FuturaT" pitchFamily="34" charset="0"/>
              </a:rPr>
              <a:t>Beaucoup de travail « invisible » : sur le quartier collé entre la doublure et la tige, et sur certaines zones spécifiques (talon, bout et cambrure)</a:t>
            </a:r>
            <a:r>
              <a:rPr lang="en-US" sz="1000" dirty="0">
                <a:latin typeface="FuturaT" pitchFamily="34" charset="0"/>
                <a:sym typeface="Wingdings" pitchFamily="2" charset="2"/>
              </a:rPr>
              <a:t></a:t>
            </a:r>
            <a:r>
              <a:rPr lang="fr-FR" sz="1000" dirty="0">
                <a:latin typeface="FuturaT" pitchFamily="34" charset="0"/>
                <a:sym typeface="Wingdings" pitchFamily="2" charset="2"/>
              </a:rPr>
              <a:t> Technique de luxe pour plus de confort et de résistance </a:t>
            </a:r>
            <a:endParaRPr lang="fr-FR" sz="1000" dirty="0">
              <a:latin typeface="FuturaT" pitchFamily="34" charset="0"/>
            </a:endParaRPr>
          </a:p>
          <a:p>
            <a:pPr>
              <a:defRPr/>
            </a:pPr>
            <a:endParaRPr lang="fr-FR" sz="1000" dirty="0">
              <a:solidFill>
                <a:srgbClr val="C00000"/>
              </a:solidFill>
              <a:latin typeface="FuturaT" pitchFamily="34" charset="0"/>
            </a:endParaRPr>
          </a:p>
          <a:p>
            <a:pPr>
              <a:defRPr/>
            </a:pPr>
            <a:r>
              <a:rPr lang="fr-FR" sz="1000" dirty="0">
                <a:solidFill>
                  <a:srgbClr val="C00000"/>
                </a:solidFill>
                <a:latin typeface="FuturaT" pitchFamily="34" charset="0"/>
              </a:rPr>
              <a:t>SPÉCIFICITÉS DE LA BALLERINE ICONIQUE </a:t>
            </a:r>
          </a:p>
          <a:p>
            <a:pPr>
              <a:defRPr/>
            </a:pPr>
            <a:r>
              <a:rPr lang="fr-FR" sz="1000" dirty="0">
                <a:latin typeface="FuturaT" pitchFamily="34" charset="0"/>
              </a:rPr>
              <a:t>Passepoil en gros-grain </a:t>
            </a:r>
            <a:r>
              <a:rPr lang="en-US" sz="1000" dirty="0">
                <a:latin typeface="FuturaT" pitchFamily="34" charset="0"/>
                <a:sym typeface="Wingdings" pitchFamily="2" charset="2"/>
              </a:rPr>
              <a:t></a:t>
            </a:r>
            <a:r>
              <a:rPr lang="fr-FR" sz="1000" dirty="0">
                <a:latin typeface="FuturaT" pitchFamily="34" charset="0"/>
              </a:rPr>
              <a:t> Maintien et esthétique de la tige en cuir d’agneau</a:t>
            </a:r>
          </a:p>
          <a:p>
            <a:pPr>
              <a:defRPr/>
            </a:pPr>
            <a:r>
              <a:rPr lang="fr-FR" sz="1000" dirty="0">
                <a:latin typeface="FuturaT" pitchFamily="34" charset="0"/>
              </a:rPr>
              <a:t>Couture cachée sous le nœud. Nœud en ruban de cuir fixé</a:t>
            </a:r>
            <a:r>
              <a:rPr lang="en-US" sz="1000" dirty="0">
                <a:latin typeface="FuturaT" pitchFamily="34" charset="0"/>
                <a:sym typeface="Wingdings" pitchFamily="2" charset="2"/>
              </a:rPr>
              <a:t></a:t>
            </a:r>
            <a:r>
              <a:rPr lang="fr-FR" sz="1000" dirty="0">
                <a:latin typeface="FuturaT" pitchFamily="34" charset="0"/>
                <a:sym typeface="Wingdings" pitchFamily="2" charset="2"/>
              </a:rPr>
              <a:t> Durabilité</a:t>
            </a:r>
            <a:endParaRPr lang="fr-FR" sz="1000" dirty="0">
              <a:latin typeface="FuturaT" pitchFamily="34" charset="0"/>
            </a:endParaRPr>
          </a:p>
          <a:p>
            <a:pPr>
              <a:defRPr/>
            </a:pPr>
            <a:endParaRPr lang="fr-FR" sz="1000" dirty="0">
              <a:solidFill>
                <a:srgbClr val="C00000"/>
              </a:solidFill>
              <a:latin typeface="FuturaT" pitchFamily="34" charset="0"/>
            </a:endParaRPr>
          </a:p>
          <a:p>
            <a:pPr>
              <a:defRPr/>
            </a:pPr>
            <a:r>
              <a:rPr lang="fr-FR" sz="1000" dirty="0">
                <a:solidFill>
                  <a:srgbClr val="C00000"/>
                </a:solidFill>
                <a:latin typeface="FuturaT" pitchFamily="34" charset="0"/>
              </a:rPr>
              <a:t>PIÈCES MÉTALLIQUES &amp; DÉTAILS </a:t>
            </a:r>
          </a:p>
          <a:p>
            <a:pPr>
              <a:defRPr/>
            </a:pPr>
            <a:r>
              <a:rPr lang="fr-FR" sz="1000" dirty="0">
                <a:latin typeface="FuturaT" pitchFamily="34" charset="0"/>
              </a:rPr>
              <a:t>Même expertise que pour les bijoux. Adaptés à chaque pointure de chaussures </a:t>
            </a:r>
            <a:r>
              <a:rPr lang="en-US" sz="1000" dirty="0">
                <a:latin typeface="FuturaT" pitchFamily="34" charset="0"/>
                <a:sym typeface="Wingdings" pitchFamily="2" charset="2"/>
              </a:rPr>
              <a:t></a:t>
            </a:r>
            <a:r>
              <a:rPr lang="fr-FR" sz="1000" dirty="0">
                <a:latin typeface="FuturaT" pitchFamily="34" charset="0"/>
              </a:rPr>
              <a:t> Technique de luxe, pièces exclusives</a:t>
            </a:r>
          </a:p>
          <a:p>
            <a:pPr>
              <a:defRPr/>
            </a:pPr>
            <a:endParaRPr lang="fr-FR" sz="1000" dirty="0">
              <a:latin typeface="FuturaT" pitchFamily="34" charset="0"/>
            </a:endParaRPr>
          </a:p>
          <a:p>
            <a:pPr>
              <a:defRPr/>
            </a:pPr>
            <a:r>
              <a:rPr lang="fr-FR" sz="1000" dirty="0">
                <a:solidFill>
                  <a:srgbClr val="C00000"/>
                </a:solidFill>
                <a:latin typeface="FuturaT" pitchFamily="34" charset="0"/>
              </a:rPr>
              <a:t>AUTRES SPÉCIFICITÉS</a:t>
            </a:r>
          </a:p>
          <a:p>
            <a:pPr>
              <a:spcAft>
                <a:spcPts val="0"/>
              </a:spcAft>
              <a:defRPr/>
            </a:pPr>
            <a:r>
              <a:rPr lang="fr-FR" sz="1000" dirty="0">
                <a:latin typeface="FuturaT" pitchFamily="34" charset="0"/>
              </a:rPr>
              <a:t>Si possible, les bandes élastiques sont recouvertes de cuir</a:t>
            </a:r>
          </a:p>
          <a:p>
            <a:pPr marL="171450" indent="-171450">
              <a:buFont typeface="Wingdings"/>
              <a:buChar char="à"/>
              <a:defRPr/>
            </a:pPr>
            <a:r>
              <a:rPr lang="fr-FR" sz="1000" dirty="0">
                <a:latin typeface="FuturaT" pitchFamily="34" charset="0"/>
                <a:sym typeface="Wingdings" pitchFamily="2" charset="2"/>
              </a:rPr>
              <a:t>Confort et esthétique </a:t>
            </a:r>
            <a:r>
              <a:rPr lang="fr-FR" dirty="0"/>
              <a:t>  </a:t>
            </a:r>
          </a:p>
          <a:p>
            <a:pPr>
              <a:defRPr/>
            </a:pPr>
            <a:endParaRPr lang="fr-FR" sz="1000" dirty="0">
              <a:latin typeface="FuturaT" pitchFamily="34" charset="0"/>
            </a:endParaRPr>
          </a:p>
          <a:p>
            <a:pPr>
              <a:defRPr/>
            </a:pPr>
            <a:r>
              <a:rPr lang="fr-FR" sz="1000" dirty="0">
                <a:latin typeface="FuturaT" pitchFamily="34" charset="0"/>
              </a:rPr>
              <a:t>Finition Louis XV (signature XXX) : allongement de la semelle extérieure pour couvrir la gorge du talon</a:t>
            </a:r>
          </a:p>
          <a:p>
            <a:pPr>
              <a:defRPr/>
            </a:pPr>
            <a:r>
              <a:rPr lang="en-US" sz="1000" dirty="0">
                <a:latin typeface="FuturaT" pitchFamily="34" charset="0"/>
                <a:sym typeface="Wingdings" pitchFamily="2" charset="2"/>
              </a:rPr>
              <a:t></a:t>
            </a:r>
            <a:r>
              <a:rPr lang="fr-FR" sz="1000" dirty="0">
                <a:latin typeface="FuturaT" pitchFamily="34" charset="0"/>
                <a:sym typeface="Wingdings" pitchFamily="2" charset="2"/>
              </a:rPr>
              <a:t> Processus plus long pour une chaussure et un talon raffinés</a:t>
            </a:r>
            <a:endParaRPr lang="fr-FR" sz="1000" dirty="0">
              <a:latin typeface="FuturaT" pitchFamily="34" charset="0"/>
            </a:endParaRPr>
          </a:p>
          <a:p>
            <a:pPr>
              <a:defRPr/>
            </a:pPr>
            <a:endParaRPr lang="fr-FR" sz="1100" dirty="0">
              <a:latin typeface="FuturaT" pitchFamily="34" charset="0"/>
            </a:endParaRPr>
          </a:p>
          <a:p>
            <a:pPr>
              <a:defRPr/>
            </a:pPr>
            <a:endParaRPr lang="fr-FR" sz="1100" dirty="0">
              <a:latin typeface="FuturaT" pitchFamily="34" charset="0"/>
            </a:endParaRPr>
          </a:p>
        </p:txBody>
      </p:sp>
      <p:sp>
        <p:nvSpPr>
          <p:cNvPr id="16" name="ZoneTexte 15"/>
          <p:cNvSpPr txBox="1"/>
          <p:nvPr>
            <p:custDataLst>
              <p:tags r:id="rId5"/>
            </p:custDataLst>
          </p:nvPr>
        </p:nvSpPr>
        <p:spPr>
          <a:xfrm>
            <a:off x="3215879" y="-16351"/>
            <a:ext cx="2770310" cy="276999"/>
          </a:xfrm>
          <a:prstGeom prst="rect">
            <a:avLst/>
          </a:prstGeom>
          <a:noFill/>
        </p:spPr>
        <p:txBody>
          <a:bodyPr wrap="none" rtlCol="0">
            <a:spAutoFit/>
          </a:bodyPr>
          <a:lstStyle/>
          <a:p>
            <a:r>
              <a:rPr lang="fr-FR" sz="1200" dirty="0">
                <a:solidFill>
                  <a:srgbClr val="C00000"/>
                </a:solidFill>
                <a:latin typeface="FuturaTDem" pitchFamily="34" charset="0"/>
              </a:rPr>
              <a:t>LA DIFFÉRENCE XXX – CHAUSSURES </a:t>
            </a:r>
          </a:p>
        </p:txBody>
      </p:sp>
      <p:pic>
        <p:nvPicPr>
          <p:cNvPr id="4" name="Image 3"/>
          <p:cNvPicPr>
            <a:picLocks noChangeAspect="1"/>
          </p:cNvPicPr>
          <p:nvPr>
            <p:custDataLst>
              <p:tags r:id="rId6"/>
            </p:custDataLst>
          </p:nvPr>
        </p:nvPicPr>
        <p:blipFill>
          <a:blip r:embed="rId11" cstate="print">
            <a:extLst>
              <a:ext uri="{28A0092B-C50C-407E-A947-70E740481C1C}">
                <a14:useLocalDpi xmlns:a14="http://schemas.microsoft.com/office/drawing/2010/main" val="0"/>
              </a:ext>
            </a:extLst>
          </a:blip>
          <a:stretch>
            <a:fillRect/>
          </a:stretch>
        </p:blipFill>
        <p:spPr>
          <a:xfrm>
            <a:off x="6136363" y="499002"/>
            <a:ext cx="1341384" cy="894256"/>
          </a:xfrm>
          <a:prstGeom prst="rect">
            <a:avLst/>
          </a:prstGeom>
        </p:spPr>
      </p:pic>
      <p:cxnSp>
        <p:nvCxnSpPr>
          <p:cNvPr id="18" name="Connecteur droit avec flèche 17"/>
          <p:cNvCxnSpPr/>
          <p:nvPr>
            <p:custDataLst>
              <p:tags r:id="rId7"/>
            </p:custDataLst>
          </p:nvPr>
        </p:nvCxnSpPr>
        <p:spPr>
          <a:xfrm>
            <a:off x="8460432" y="122148"/>
            <a:ext cx="504056" cy="0"/>
          </a:xfrm>
          <a:prstGeom prst="straightConnector1">
            <a:avLst/>
          </a:prstGeom>
          <a:ln>
            <a:solidFill>
              <a:srgbClr val="C00000"/>
            </a:solidFill>
            <a:tailEnd type="arrow"/>
          </a:ln>
        </p:spPr>
        <p:style>
          <a:lnRef idx="1">
            <a:schemeClr val="dk1"/>
          </a:lnRef>
          <a:fillRef idx="0">
            <a:schemeClr val="dk1"/>
          </a:fillRef>
          <a:effectRef idx="0">
            <a:schemeClr val="dk1"/>
          </a:effectRef>
          <a:fontRef idx="minor">
            <a:schemeClr val="tx1"/>
          </a:fontRef>
        </p:style>
      </p:cxnSp>
      <p:pic>
        <p:nvPicPr>
          <p:cNvPr id="19" name="Picture 2" descr="\\DUPSMB02\Donnees\Com&amp;Coord_Marches\Reserve\02-Formation\02 MMODE &amp; POSTERS\MMODE TRAINING KIT\06. AW13 A2\HANDOUT\0. ASSETS\4. Shoes\Groupes\Groupe-19.jpg"/>
          <p:cNvPicPr>
            <a:picLocks noChangeAspect="1" noChangeArrowheads="1"/>
          </p:cNvPicPr>
          <p:nvPr>
            <p:custDataLst>
              <p:tags r:id="rId8"/>
            </p:custDataLst>
          </p:nvPr>
        </p:nvPicPr>
        <p:blipFill>
          <a:blip r:embed="rId12" cstate="print">
            <a:extLst>
              <a:ext uri="{28A0092B-C50C-407E-A947-70E740481C1C}">
                <a14:useLocalDpi xmlns:a14="http://schemas.microsoft.com/office/drawing/2010/main" val="0"/>
              </a:ext>
            </a:extLst>
          </a:blip>
          <a:srcRect/>
          <a:stretch>
            <a:fillRect/>
          </a:stretch>
        </p:blipFill>
        <p:spPr bwMode="auto">
          <a:xfrm>
            <a:off x="1547664" y="499002"/>
            <a:ext cx="1368152" cy="912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156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custDataLst>
              <p:tags r:id="rId1"/>
            </p:custDataLst>
          </p:nvPr>
        </p:nvSpPr>
        <p:spPr>
          <a:xfrm>
            <a:off x="127844" y="1472283"/>
            <a:ext cx="4444155" cy="5220000"/>
          </a:xfrm>
          <a:prstGeom prst="rect">
            <a:avLst/>
          </a:prstGeom>
          <a:solidFill>
            <a:schemeClr val="bg1"/>
          </a:solidFill>
          <a:ln w="6350">
            <a:solidFill>
              <a:schemeClr val="bg1">
                <a:lumMod val="65000"/>
              </a:schemeClr>
            </a:solidFill>
            <a:prstDash val="dash"/>
          </a:ln>
          <a:effectLst>
            <a:outerShdw blurRad="38100" dist="12700" dir="8100000" algn="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defRPr/>
            </a:pPr>
            <a:r>
              <a:rPr lang="fr-FR" sz="1100" dirty="0">
                <a:solidFill>
                  <a:srgbClr val="C00000"/>
                </a:solidFill>
                <a:latin typeface="FuturaT" pitchFamily="34" charset="0"/>
              </a:rPr>
              <a:t>TESTS EN LABORATOIRES</a:t>
            </a:r>
          </a:p>
          <a:p>
            <a:pPr>
              <a:defRPr/>
            </a:pPr>
            <a:endParaRPr lang="fr-FR" sz="1100" dirty="0">
              <a:solidFill>
                <a:srgbClr val="C00000"/>
              </a:solidFill>
              <a:latin typeface="FuturaT" pitchFamily="34" charset="0"/>
            </a:endParaRPr>
          </a:p>
          <a:p>
            <a:pPr>
              <a:defRPr/>
            </a:pPr>
            <a:r>
              <a:rPr lang="fr-FR" sz="1000" dirty="0">
                <a:latin typeface="FuturaT" pitchFamily="34" charset="0"/>
              </a:rPr>
              <a:t>100 % des cuirs et des matières sont testés sur les points suivants :</a:t>
            </a:r>
          </a:p>
          <a:p>
            <a:pPr marL="171450" indent="-171450">
              <a:buFontTx/>
              <a:buChar char="-"/>
              <a:defRPr/>
            </a:pPr>
            <a:r>
              <a:rPr lang="fr-FR" sz="1000" dirty="0">
                <a:latin typeface="FuturaT" pitchFamily="34" charset="0"/>
              </a:rPr>
              <a:t>frottements ;</a:t>
            </a:r>
          </a:p>
          <a:p>
            <a:pPr marL="171450" indent="-171450">
              <a:buFontTx/>
              <a:buChar char="-"/>
              <a:defRPr/>
            </a:pPr>
            <a:r>
              <a:rPr lang="fr-FR" sz="1000" dirty="0">
                <a:latin typeface="FuturaT" pitchFamily="34" charset="0"/>
              </a:rPr>
              <a:t>migration de couleurs (modèles bicolores/compatibilité des matières) ;</a:t>
            </a:r>
          </a:p>
          <a:p>
            <a:pPr marL="171450" indent="-171450">
              <a:buFontTx/>
              <a:buChar char="-"/>
              <a:defRPr/>
            </a:pPr>
            <a:r>
              <a:rPr lang="fr-FR" sz="1000" dirty="0">
                <a:latin typeface="FuturaT" pitchFamily="34" charset="0"/>
              </a:rPr>
              <a:t>humidité et lumière ;</a:t>
            </a:r>
          </a:p>
          <a:p>
            <a:pPr marL="171450" indent="-171450">
              <a:buFontTx/>
              <a:buChar char="-"/>
              <a:defRPr/>
            </a:pPr>
            <a:r>
              <a:rPr lang="fr-FR" sz="1000" dirty="0">
                <a:latin typeface="FuturaT" pitchFamily="34" charset="0"/>
              </a:rPr>
              <a:t>résistance et flexion ;</a:t>
            </a:r>
          </a:p>
          <a:p>
            <a:pPr marL="171450" indent="-171450">
              <a:buFontTx/>
              <a:buChar char="-"/>
              <a:defRPr/>
            </a:pPr>
            <a:r>
              <a:rPr lang="fr-FR" sz="1000" dirty="0">
                <a:latin typeface="FuturaT" pitchFamily="34" charset="0"/>
              </a:rPr>
              <a:t>fixation correcte des talons.</a:t>
            </a:r>
          </a:p>
          <a:p>
            <a:pPr>
              <a:spcAft>
                <a:spcPts val="0"/>
              </a:spcAft>
              <a:defRPr/>
            </a:pPr>
            <a:endParaRPr lang="fr-FR" sz="1000" dirty="0">
              <a:latin typeface="FuturaT" pitchFamily="34" charset="0"/>
            </a:endParaRPr>
          </a:p>
          <a:p>
            <a:pPr>
              <a:spcAft>
                <a:spcPts val="0"/>
              </a:spcAft>
              <a:defRPr/>
            </a:pPr>
            <a:r>
              <a:rPr lang="fr-FR" sz="1000" dirty="0">
                <a:latin typeface="FuturaT" pitchFamily="34" charset="0"/>
              </a:rPr>
              <a:t>Tous les composants sont testés concernant l’acidité de la transpiration, l’humidité et la migration de couleurs. </a:t>
            </a:r>
          </a:p>
          <a:p>
            <a:pPr>
              <a:spcAft>
                <a:spcPts val="0"/>
              </a:spcAft>
              <a:defRPr/>
            </a:pPr>
            <a:r>
              <a:rPr lang="fr-FR" sz="1000" dirty="0">
                <a:latin typeface="FuturaT" pitchFamily="34" charset="0"/>
              </a:rPr>
              <a:t>Les semelles intérieures plus foncées sont toujours susceptibles de déteindre, car il n’existe pas de fixateurs assez puissants et conformes aux lois en vigueur. </a:t>
            </a:r>
            <a:endParaRPr lang="fr-FR" sz="1000" dirty="0">
              <a:solidFill>
                <a:srgbClr val="C00000"/>
              </a:solidFill>
              <a:latin typeface="FuturaT" pitchFamily="34" charset="0"/>
            </a:endParaRPr>
          </a:p>
          <a:p>
            <a:pPr>
              <a:defRPr/>
            </a:pPr>
            <a:endParaRPr lang="fr-FR" sz="1000" dirty="0">
              <a:solidFill>
                <a:srgbClr val="C00000"/>
              </a:solidFill>
              <a:latin typeface="FuturaT" pitchFamily="34" charset="0"/>
            </a:endParaRPr>
          </a:p>
          <a:p>
            <a:pPr>
              <a:defRPr/>
            </a:pPr>
            <a:r>
              <a:rPr lang="fr-FR" sz="1000" dirty="0">
                <a:solidFill>
                  <a:srgbClr val="C00000"/>
                </a:solidFill>
                <a:latin typeface="FuturaT" pitchFamily="34" charset="0"/>
              </a:rPr>
              <a:t>CONTRÔLE</a:t>
            </a:r>
          </a:p>
          <a:p>
            <a:pPr>
              <a:defRPr/>
            </a:pPr>
            <a:r>
              <a:rPr lang="fr-FR" dirty="0"/>
              <a:t> </a:t>
            </a:r>
          </a:p>
          <a:p>
            <a:pPr>
              <a:defRPr/>
            </a:pPr>
            <a:r>
              <a:rPr lang="fr-FR" sz="1000" dirty="0">
                <a:latin typeface="FuturaT" pitchFamily="34" charset="0"/>
              </a:rPr>
              <a:t>L’équipe d’experts XXX assiste et contrôle les fournisseurs durant toutes les étapes de la production </a:t>
            </a:r>
          </a:p>
          <a:p>
            <a:pPr>
              <a:defRPr/>
            </a:pPr>
            <a:r>
              <a:rPr lang="fr-FR" sz="1000" dirty="0">
                <a:latin typeface="FuturaT" pitchFamily="34" charset="0"/>
              </a:rPr>
              <a:t>Des inspecteurs internes se déplacent chez les fournisseurs pour contrôler les produits finis</a:t>
            </a:r>
          </a:p>
          <a:p>
            <a:pPr>
              <a:defRPr/>
            </a:pPr>
            <a:r>
              <a:rPr lang="fr-FR" sz="1000" dirty="0">
                <a:latin typeface="FuturaT" pitchFamily="34" charset="0"/>
              </a:rPr>
              <a:t>Les baskets sont certifiées par le CTC (Centre technique du cuir) </a:t>
            </a:r>
          </a:p>
          <a:p>
            <a:pPr>
              <a:defRPr/>
            </a:pPr>
            <a:r>
              <a:rPr lang="fr-FR" sz="1000" dirty="0">
                <a:latin typeface="FuturaT" pitchFamily="34" charset="0"/>
              </a:rPr>
              <a:t>D’autres contrôles supplémentaires peuvent être menés dans le centre de distribution local</a:t>
            </a:r>
          </a:p>
          <a:p>
            <a:pPr marL="171450" indent="-171450">
              <a:spcAft>
                <a:spcPts val="0"/>
              </a:spcAft>
              <a:buFontTx/>
              <a:buChar char="-"/>
              <a:defRPr/>
            </a:pPr>
            <a:endParaRPr lang="fr-FR" sz="1000" dirty="0">
              <a:latin typeface="FuturaT" pitchFamily="34" charset="0"/>
            </a:endParaRPr>
          </a:p>
          <a:p>
            <a:pPr>
              <a:defRPr/>
            </a:pPr>
            <a:endParaRPr lang="fr-FR" sz="1000" dirty="0">
              <a:latin typeface="FuturaT" pitchFamily="34" charset="0"/>
            </a:endParaRPr>
          </a:p>
          <a:p>
            <a:pPr>
              <a:defRPr/>
            </a:pPr>
            <a:endParaRPr lang="fr-FR" sz="1000" dirty="0">
              <a:latin typeface="FuturaT" pitchFamily="34" charset="0"/>
            </a:endParaRPr>
          </a:p>
        </p:txBody>
      </p:sp>
      <p:sp>
        <p:nvSpPr>
          <p:cNvPr id="9" name="Rectangle 8"/>
          <p:cNvSpPr/>
          <p:nvPr>
            <p:custDataLst>
              <p:tags r:id="rId2"/>
            </p:custDataLst>
          </p:nvPr>
        </p:nvSpPr>
        <p:spPr>
          <a:xfrm>
            <a:off x="149610" y="275678"/>
            <a:ext cx="4422389" cy="12241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rtlCol="0" anchor="t"/>
          <a:lstStyle/>
          <a:p>
            <a:pPr algn="ctr"/>
            <a:r>
              <a:rPr lang="fr-FR" sz="1200" dirty="0">
                <a:latin typeface="FuturaT" pitchFamily="34" charset="0"/>
              </a:rPr>
              <a:t>CONTRÔLE</a:t>
            </a:r>
          </a:p>
        </p:txBody>
      </p:sp>
      <p:sp>
        <p:nvSpPr>
          <p:cNvPr id="12" name="Rectangle 11"/>
          <p:cNvSpPr/>
          <p:nvPr>
            <p:custDataLst>
              <p:tags r:id="rId3"/>
            </p:custDataLst>
          </p:nvPr>
        </p:nvSpPr>
        <p:spPr>
          <a:xfrm>
            <a:off x="4644008" y="1529227"/>
            <a:ext cx="4361666" cy="5220000"/>
          </a:xfrm>
          <a:prstGeom prst="rect">
            <a:avLst/>
          </a:prstGeom>
          <a:solidFill>
            <a:schemeClr val="bg1"/>
          </a:solidFill>
          <a:ln w="6350">
            <a:solidFill>
              <a:schemeClr val="bg1">
                <a:lumMod val="65000"/>
              </a:schemeClr>
            </a:solidFill>
            <a:prstDash val="dash"/>
          </a:ln>
          <a:effectLst>
            <a:outerShdw blurRad="38100" dist="12700" dir="8100000" algn="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defRPr/>
            </a:pPr>
            <a:r>
              <a:rPr lang="fr-FR" sz="1000" dirty="0">
                <a:solidFill>
                  <a:srgbClr val="C00000"/>
                </a:solidFill>
                <a:latin typeface="FuturaT" pitchFamily="34" charset="0"/>
              </a:rPr>
              <a:t>VENTE</a:t>
            </a:r>
          </a:p>
          <a:p>
            <a:pPr>
              <a:defRPr/>
            </a:pPr>
            <a:r>
              <a:rPr lang="fr-FR" sz="1000" dirty="0">
                <a:latin typeface="FuturaT" pitchFamily="34" charset="0"/>
              </a:rPr>
              <a:t>Large gamme de pointures du 34 au 42, avec demi-pointures </a:t>
            </a:r>
          </a:p>
          <a:p>
            <a:pPr>
              <a:defRPr/>
            </a:pPr>
            <a:r>
              <a:rPr lang="fr-FR" sz="1000" dirty="0">
                <a:latin typeface="FuturaT" pitchFamily="34" charset="0"/>
              </a:rPr>
              <a:t>2 largeurs disponibles (B et C)</a:t>
            </a:r>
          </a:p>
          <a:p>
            <a:pPr>
              <a:defRPr/>
            </a:pPr>
            <a:r>
              <a:rPr lang="fr-FR" sz="1000" dirty="0">
                <a:latin typeface="FuturaT" pitchFamily="34" charset="0"/>
              </a:rPr>
              <a:t>Pochon noir en coton pour ranger les chaussures</a:t>
            </a:r>
          </a:p>
          <a:p>
            <a:pPr>
              <a:defRPr/>
            </a:pPr>
            <a:r>
              <a:rPr lang="fr-FR" sz="1000" dirty="0">
                <a:latin typeface="FuturaT" pitchFamily="34" charset="0"/>
              </a:rPr>
              <a:t>Bouts en caoutchouc supplémentaires fournis avec les chaussures à talons aiguilles</a:t>
            </a:r>
          </a:p>
          <a:p>
            <a:pPr>
              <a:defRPr/>
            </a:pPr>
            <a:r>
              <a:rPr lang="fr-FR" sz="1000" dirty="0">
                <a:latin typeface="FuturaT" pitchFamily="34" charset="0"/>
              </a:rPr>
              <a:t>Livret d’entretien fourni avec chaque paire de chaussures, disponible en 6 langues.</a:t>
            </a:r>
          </a:p>
          <a:p>
            <a:pPr>
              <a:defRPr/>
            </a:pPr>
            <a:endParaRPr lang="fr-FR" sz="800" dirty="0">
              <a:latin typeface="FuturaT" pitchFamily="34" charset="0"/>
            </a:endParaRPr>
          </a:p>
          <a:p>
            <a:pPr>
              <a:defRPr/>
            </a:pPr>
            <a:r>
              <a:rPr lang="fr-FR" sz="1000" dirty="0">
                <a:solidFill>
                  <a:srgbClr val="C00000"/>
                </a:solidFill>
                <a:latin typeface="FuturaT" pitchFamily="34" charset="0"/>
              </a:rPr>
              <a:t>USAGE </a:t>
            </a:r>
          </a:p>
          <a:p>
            <a:pPr>
              <a:defRPr/>
            </a:pPr>
            <a:r>
              <a:rPr lang="fr-FR" sz="1000" dirty="0">
                <a:latin typeface="FuturaT" pitchFamily="34" charset="0"/>
              </a:rPr>
              <a:t>Les chaussures sont faites pour être portées et usées. L’usure dépend de la cliente, de ses pieds et de l’utilisation qu’elle fait de ses chaussures</a:t>
            </a:r>
          </a:p>
          <a:p>
            <a:pPr>
              <a:defRPr/>
            </a:pPr>
            <a:endParaRPr lang="fr-FR" sz="800" dirty="0">
              <a:latin typeface="FuturaT" pitchFamily="34" charset="0"/>
            </a:endParaRPr>
          </a:p>
          <a:p>
            <a:pPr>
              <a:defRPr/>
            </a:pPr>
            <a:r>
              <a:rPr lang="fr-FR" sz="1000" dirty="0">
                <a:latin typeface="FuturaT" pitchFamily="34" charset="0"/>
              </a:rPr>
              <a:t>Pour garder ses chaussures le plus longtemps possible : </a:t>
            </a:r>
          </a:p>
          <a:p>
            <a:pPr marL="171450" indent="-171450">
              <a:buFont typeface="FuturaT" pitchFamily="34" charset="0"/>
              <a:buChar char="–"/>
              <a:defRPr/>
            </a:pPr>
            <a:r>
              <a:rPr lang="fr-FR" sz="1000" dirty="0">
                <a:latin typeface="FuturaT" pitchFamily="34" charset="0"/>
              </a:rPr>
              <a:t>Changer de chaussures tous les jours</a:t>
            </a:r>
          </a:p>
          <a:p>
            <a:pPr marL="171450" indent="-171450">
              <a:buFont typeface="FuturaT" pitchFamily="34" charset="0"/>
              <a:buChar char="–"/>
              <a:defRPr/>
            </a:pPr>
            <a:r>
              <a:rPr lang="fr-FR" sz="1000" dirty="0">
                <a:latin typeface="FuturaT" pitchFamily="34" charset="0"/>
              </a:rPr>
              <a:t>Éviter le contact avec les surfaces abrasives (jeans)</a:t>
            </a:r>
          </a:p>
          <a:p>
            <a:pPr>
              <a:defRPr/>
            </a:pPr>
            <a:endParaRPr lang="fr-FR" sz="800" dirty="0">
              <a:latin typeface="FuturaT" pitchFamily="34" charset="0"/>
            </a:endParaRPr>
          </a:p>
          <a:p>
            <a:pPr>
              <a:defRPr/>
            </a:pPr>
            <a:r>
              <a:rPr lang="fr-FR" sz="1000" dirty="0">
                <a:latin typeface="FuturaT" pitchFamily="34" charset="0"/>
              </a:rPr>
              <a:t>Pour des raisons de style, certaines semelles intérieures sont teintes avec des couleurs foncées, susceptibles de déteindre </a:t>
            </a:r>
          </a:p>
          <a:p>
            <a:pPr>
              <a:defRPr/>
            </a:pPr>
            <a:endParaRPr lang="fr-FR" sz="800" dirty="0">
              <a:solidFill>
                <a:srgbClr val="C00000"/>
              </a:solidFill>
              <a:latin typeface="FuturaT" pitchFamily="34" charset="0"/>
            </a:endParaRPr>
          </a:p>
          <a:p>
            <a:pPr>
              <a:defRPr/>
            </a:pPr>
            <a:r>
              <a:rPr lang="fr-FR" sz="1000" dirty="0">
                <a:solidFill>
                  <a:srgbClr val="C00000"/>
                </a:solidFill>
                <a:latin typeface="FuturaT" pitchFamily="34" charset="0"/>
              </a:rPr>
              <a:t>RANGEMENT </a:t>
            </a:r>
          </a:p>
          <a:p>
            <a:pPr>
              <a:defRPr/>
            </a:pPr>
            <a:r>
              <a:rPr lang="fr-FR" sz="1000" dirty="0">
                <a:latin typeface="FuturaT" pitchFamily="34" charset="0"/>
              </a:rPr>
              <a:t>Ranger les chaussures dans le pochon et la boîte XXX, à l’abri de l’humidité et de la chaleur</a:t>
            </a:r>
          </a:p>
          <a:p>
            <a:pPr>
              <a:defRPr/>
            </a:pPr>
            <a:r>
              <a:rPr lang="fr-FR" sz="1000" dirty="0">
                <a:latin typeface="FuturaT" pitchFamily="34" charset="0"/>
              </a:rPr>
              <a:t>Utiliser des embauchoirs pour préserver la forme des chaussures</a:t>
            </a:r>
          </a:p>
          <a:p>
            <a:pPr>
              <a:defRPr/>
            </a:pPr>
            <a:endParaRPr lang="fr-FR" sz="800" dirty="0">
              <a:latin typeface="FuturaT" pitchFamily="34" charset="0"/>
            </a:endParaRPr>
          </a:p>
          <a:p>
            <a:pPr>
              <a:defRPr/>
            </a:pPr>
            <a:r>
              <a:rPr lang="fr-FR" sz="1000" dirty="0">
                <a:latin typeface="FuturaT" pitchFamily="34" charset="0"/>
              </a:rPr>
              <a:t>Modèles bicolores/en cuir verni : éviter tout contact entre les deux pieds afin d’éviter la migration de couleurs</a:t>
            </a:r>
          </a:p>
          <a:p>
            <a:pPr>
              <a:defRPr/>
            </a:pPr>
            <a:endParaRPr lang="fr-FR" sz="800" dirty="0">
              <a:latin typeface="FuturaT" pitchFamily="34" charset="0"/>
            </a:endParaRPr>
          </a:p>
          <a:p>
            <a:pPr>
              <a:defRPr/>
            </a:pPr>
            <a:r>
              <a:rPr lang="fr-FR" sz="1000" dirty="0">
                <a:solidFill>
                  <a:srgbClr val="C00000"/>
                </a:solidFill>
                <a:latin typeface="FuturaT" pitchFamily="34" charset="0"/>
              </a:rPr>
              <a:t>NETTOYAGE</a:t>
            </a:r>
          </a:p>
          <a:p>
            <a:pPr>
              <a:defRPr/>
            </a:pPr>
            <a:r>
              <a:rPr lang="fr-FR" sz="1000" dirty="0">
                <a:latin typeface="FuturaT" pitchFamily="34" charset="0"/>
              </a:rPr>
              <a:t>Suivre les instructions du livret d’entretien</a:t>
            </a:r>
          </a:p>
          <a:p>
            <a:pPr>
              <a:defRPr/>
            </a:pPr>
            <a:r>
              <a:rPr lang="fr-FR" sz="1000" dirty="0">
                <a:latin typeface="FuturaT" pitchFamily="34" charset="0"/>
              </a:rPr>
              <a:t>Utiliser un chiffon doux en coton blanc pour épousseter les chaussures</a:t>
            </a:r>
          </a:p>
          <a:p>
            <a:pPr>
              <a:defRPr/>
            </a:pPr>
            <a:r>
              <a:rPr lang="fr-FR" sz="1000" dirty="0">
                <a:latin typeface="FuturaT" pitchFamily="34" charset="0"/>
              </a:rPr>
              <a:t>Nettoyer à l’aide d’un cirage, ou d’une brosse en caoutchouc appropriée pour le cuir velours et le nubuck</a:t>
            </a:r>
          </a:p>
          <a:p>
            <a:pPr>
              <a:defRPr/>
            </a:pPr>
            <a:r>
              <a:rPr lang="fr-FR" sz="1000" dirty="0">
                <a:latin typeface="FuturaT" pitchFamily="34" charset="0"/>
              </a:rPr>
              <a:t>Le chevreau ou le veau velours doit être délicatement brossé à l’aide d’une éponge ou d’une brosse spéciale en caoutchouc, en prenant soin de toujours lisser les fibres dans le même sens</a:t>
            </a:r>
          </a:p>
          <a:p>
            <a:pPr>
              <a:defRPr/>
            </a:pPr>
            <a:r>
              <a:rPr lang="fr-FR" sz="1000" dirty="0">
                <a:latin typeface="FuturaT" pitchFamily="34" charset="0"/>
              </a:rPr>
              <a:t>Ne pas imperméabiliser – déconseillé par XXX</a:t>
            </a:r>
          </a:p>
          <a:p>
            <a:r>
              <a:rPr lang="fr-FR" sz="1000" dirty="0">
                <a:latin typeface="FuturaT" pitchFamily="34" charset="0"/>
              </a:rPr>
              <a:t>(certains types de cuirs peuvent néanmoins être imperméabilisés ; il faut pour cela effectuer préalablement un test sur une petite partie invisible de la chaussure à l’aide d’un spray incolore) </a:t>
            </a:r>
            <a:r>
              <a:rPr lang="fr-FR" sz="1000" dirty="0">
                <a:solidFill>
                  <a:srgbClr val="00B0F0"/>
                </a:solidFill>
                <a:latin typeface="FuturaT" pitchFamily="34" charset="0"/>
              </a:rPr>
              <a:t> </a:t>
            </a:r>
          </a:p>
          <a:p>
            <a:pPr>
              <a:defRPr/>
            </a:pPr>
            <a:endParaRPr lang="fr-FR" sz="1100" dirty="0">
              <a:solidFill>
                <a:srgbClr val="FF0000"/>
              </a:solidFill>
              <a:latin typeface="FuturaT" pitchFamily="34" charset="0"/>
            </a:endParaRPr>
          </a:p>
          <a:p>
            <a:pPr>
              <a:defRPr/>
            </a:pPr>
            <a:endParaRPr lang="fr-FR" sz="1100" dirty="0">
              <a:latin typeface="FuturaT" pitchFamily="34" charset="0"/>
            </a:endParaRPr>
          </a:p>
          <a:p>
            <a:pPr>
              <a:defRPr/>
            </a:pPr>
            <a:endParaRPr lang="fr-FR" sz="1100" dirty="0">
              <a:latin typeface="FuturaT" pitchFamily="34" charset="0"/>
            </a:endParaRPr>
          </a:p>
          <a:p>
            <a:pPr>
              <a:defRPr/>
            </a:pPr>
            <a:endParaRPr lang="fr-FR" sz="1100" dirty="0">
              <a:latin typeface="FuturaT" pitchFamily="34" charset="0"/>
            </a:endParaRPr>
          </a:p>
        </p:txBody>
      </p:sp>
      <p:sp>
        <p:nvSpPr>
          <p:cNvPr id="13" name="Rectangle 12"/>
          <p:cNvSpPr/>
          <p:nvPr>
            <p:custDataLst>
              <p:tags r:id="rId4"/>
            </p:custDataLst>
          </p:nvPr>
        </p:nvSpPr>
        <p:spPr>
          <a:xfrm>
            <a:off x="4571999" y="260648"/>
            <a:ext cx="4433675" cy="12241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rtlCol="0" anchor="t"/>
          <a:lstStyle/>
          <a:p>
            <a:pPr algn="ctr"/>
            <a:r>
              <a:rPr lang="fr-FR" sz="1200" dirty="0">
                <a:solidFill>
                  <a:schemeClr val="bg1"/>
                </a:solidFill>
                <a:latin typeface="FuturaT" pitchFamily="34" charset="0"/>
              </a:rPr>
              <a:t>ENTRETIEN</a:t>
            </a:r>
          </a:p>
        </p:txBody>
      </p:sp>
      <p:sp>
        <p:nvSpPr>
          <p:cNvPr id="16" name="ZoneTexte 15"/>
          <p:cNvSpPr txBox="1"/>
          <p:nvPr>
            <p:custDataLst>
              <p:tags r:id="rId5"/>
            </p:custDataLst>
          </p:nvPr>
        </p:nvSpPr>
        <p:spPr>
          <a:xfrm>
            <a:off x="3215879" y="-16351"/>
            <a:ext cx="2727029" cy="276999"/>
          </a:xfrm>
          <a:prstGeom prst="rect">
            <a:avLst/>
          </a:prstGeom>
          <a:noFill/>
        </p:spPr>
        <p:txBody>
          <a:bodyPr wrap="none" rtlCol="0">
            <a:spAutoFit/>
          </a:bodyPr>
          <a:lstStyle/>
          <a:p>
            <a:r>
              <a:rPr lang="fr-FR" sz="1200" dirty="0">
                <a:solidFill>
                  <a:srgbClr val="C00000"/>
                </a:solidFill>
                <a:latin typeface="FuturaTDem" pitchFamily="34" charset="0"/>
              </a:rPr>
              <a:t>LA DIFFÉRENCE XXX – CHAUSSURES</a:t>
            </a:r>
          </a:p>
        </p:txBody>
      </p:sp>
      <p:pic>
        <p:nvPicPr>
          <p:cNvPr id="11" name="Picture 4"/>
          <p:cNvPicPr>
            <a:picLocks noChangeAspect="1" noChangeArrowheads="1"/>
          </p:cNvPicPr>
          <p:nvPr>
            <p:custDataLst>
              <p:tags r:id="rId6"/>
            </p:custDataLst>
          </p:nvPr>
        </p:nvPicPr>
        <p:blipFill>
          <a:blip r:embed="rId10" cstate="print">
            <a:extLst>
              <a:ext uri="{28A0092B-C50C-407E-A947-70E740481C1C}">
                <a14:useLocalDpi xmlns:a14="http://schemas.microsoft.com/office/drawing/2010/main" val="0"/>
              </a:ext>
            </a:extLst>
          </a:blip>
          <a:srcRect/>
          <a:stretch>
            <a:fillRect/>
          </a:stretch>
        </p:blipFill>
        <p:spPr bwMode="auto">
          <a:xfrm>
            <a:off x="6256481" y="494717"/>
            <a:ext cx="1064709" cy="87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3"/>
          <p:cNvPicPr>
            <a:picLocks noChangeAspect="1" noChangeArrowheads="1"/>
          </p:cNvPicPr>
          <p:nvPr>
            <p:custDataLst>
              <p:tags r:id="rId7"/>
            </p:custDataLst>
          </p:nvPr>
        </p:nvPicPr>
        <p:blipFill>
          <a:blip r:embed="rId11">
            <a:extLst>
              <a:ext uri="{28A0092B-C50C-407E-A947-70E740481C1C}">
                <a14:useLocalDpi xmlns:a14="http://schemas.microsoft.com/office/drawing/2010/main" val="0"/>
              </a:ext>
            </a:extLst>
          </a:blip>
          <a:srcRect/>
          <a:stretch>
            <a:fillRect/>
          </a:stretch>
        </p:blipFill>
        <p:spPr bwMode="auto">
          <a:xfrm>
            <a:off x="1691680" y="495563"/>
            <a:ext cx="1164332" cy="87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76033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5"/>
</p:tagLst>
</file>

<file path=ppt/tags/tag14.xml><?xml version="1.0" encoding="utf-8"?>
<p:tagLst xmlns:a="http://schemas.openxmlformats.org/drawingml/2006/main" xmlns:r="http://schemas.openxmlformats.org/officeDocument/2006/relationships" xmlns:p="http://schemas.openxmlformats.org/presentationml/2006/main">
  <p:tag name="NUM" val="6"/>
</p:tagLst>
</file>

<file path=ppt/tags/tag15.xml><?xml version="1.0" encoding="utf-8"?>
<p:tagLst xmlns:a="http://schemas.openxmlformats.org/drawingml/2006/main" xmlns:r="http://schemas.openxmlformats.org/officeDocument/2006/relationships" xmlns:p="http://schemas.openxmlformats.org/presentationml/2006/main">
  <p:tag name="NUM" val="7"/>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7"/>
</p:tagLst>
</file>

<file path=ppt/tags/tag8.xml><?xml version="1.0" encoding="utf-8"?>
<p:tagLst xmlns:a="http://schemas.openxmlformats.org/drawingml/2006/main" xmlns:r="http://schemas.openxmlformats.org/officeDocument/2006/relationships" xmlns:p="http://schemas.openxmlformats.org/presentationml/2006/main">
  <p:tag name="NUM" val="8"/>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TotalTime>
  <Words>346</Words>
  <Application>Microsoft Office PowerPoint</Application>
  <PresentationFormat>Affichage à l'écran (4:3)</PresentationFormat>
  <Paragraphs>149</Paragraphs>
  <Slides>2</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FuturaT</vt:lpstr>
      <vt:lpstr>FuturaTDem</vt:lpstr>
      <vt:lpstr>Wingdings</vt:lpstr>
      <vt:lpstr>Thème Office</vt:lpstr>
      <vt:lpstr>Présentation PowerPoint</vt:lpstr>
      <vt:lpstr>Présentation PowerPoint</vt:lpstr>
    </vt:vector>
  </TitlesOfParts>
  <Company>Chanel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Guilhemine Gisselbrecht</dc:creator>
  <cp:lastModifiedBy>Flore Merbouh</cp:lastModifiedBy>
  <cp:revision>37</cp:revision>
  <cp:lastPrinted>2013-08-09T14:53:50Z</cp:lastPrinted>
  <dcterms:created xsi:type="dcterms:W3CDTF">2013-07-11T15:47:07Z</dcterms:created>
  <dcterms:modified xsi:type="dcterms:W3CDTF">2018-10-09T12:18:44Z</dcterms:modified>
</cp:coreProperties>
</file>